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Lst>
  <p:notesMasterIdLst>
    <p:notesMasterId r:id="rId7"/>
  </p:notesMasterIdLst>
  <p:sldIdLst>
    <p:sldId id="256" r:id="rId5"/>
    <p:sldId id="257" r:id="rId6"/>
  </p:sldIdLst>
  <p:sldSz cx="6858000" cy="9906000" type="A4"/>
  <p:notesSz cx="6797675" cy="9926638"/>
  <p:defaultTextStyle>
    <a:defPPr>
      <a:defRPr lang="en-US"/>
    </a:defPPr>
    <a:lvl1pPr marL="0" algn="l" defTabSz="478846" rtl="0" eaLnBrk="1" latinLnBrk="0" hangingPunct="1">
      <a:defRPr sz="1880" kern="1200">
        <a:solidFill>
          <a:schemeClr val="tx1"/>
        </a:solidFill>
        <a:latin typeface="+mn-lt"/>
        <a:ea typeface="+mn-ea"/>
        <a:cs typeface="+mn-cs"/>
      </a:defRPr>
    </a:lvl1pPr>
    <a:lvl2pPr marL="478846" algn="l" defTabSz="478846" rtl="0" eaLnBrk="1" latinLnBrk="0" hangingPunct="1">
      <a:defRPr sz="1880" kern="1200">
        <a:solidFill>
          <a:schemeClr val="tx1"/>
        </a:solidFill>
        <a:latin typeface="+mn-lt"/>
        <a:ea typeface="+mn-ea"/>
        <a:cs typeface="+mn-cs"/>
      </a:defRPr>
    </a:lvl2pPr>
    <a:lvl3pPr marL="957691" algn="l" defTabSz="478846" rtl="0" eaLnBrk="1" latinLnBrk="0" hangingPunct="1">
      <a:defRPr sz="1880" kern="1200">
        <a:solidFill>
          <a:schemeClr val="tx1"/>
        </a:solidFill>
        <a:latin typeface="+mn-lt"/>
        <a:ea typeface="+mn-ea"/>
        <a:cs typeface="+mn-cs"/>
      </a:defRPr>
    </a:lvl3pPr>
    <a:lvl4pPr marL="1436539" algn="l" defTabSz="478846" rtl="0" eaLnBrk="1" latinLnBrk="0" hangingPunct="1">
      <a:defRPr sz="1880" kern="1200">
        <a:solidFill>
          <a:schemeClr val="tx1"/>
        </a:solidFill>
        <a:latin typeface="+mn-lt"/>
        <a:ea typeface="+mn-ea"/>
        <a:cs typeface="+mn-cs"/>
      </a:defRPr>
    </a:lvl4pPr>
    <a:lvl5pPr marL="1915384" algn="l" defTabSz="478846" rtl="0" eaLnBrk="1" latinLnBrk="0" hangingPunct="1">
      <a:defRPr sz="1880" kern="1200">
        <a:solidFill>
          <a:schemeClr val="tx1"/>
        </a:solidFill>
        <a:latin typeface="+mn-lt"/>
        <a:ea typeface="+mn-ea"/>
        <a:cs typeface="+mn-cs"/>
      </a:defRPr>
    </a:lvl5pPr>
    <a:lvl6pPr marL="2394230" algn="l" defTabSz="478846" rtl="0" eaLnBrk="1" latinLnBrk="0" hangingPunct="1">
      <a:defRPr sz="1880" kern="1200">
        <a:solidFill>
          <a:schemeClr val="tx1"/>
        </a:solidFill>
        <a:latin typeface="+mn-lt"/>
        <a:ea typeface="+mn-ea"/>
        <a:cs typeface="+mn-cs"/>
      </a:defRPr>
    </a:lvl6pPr>
    <a:lvl7pPr marL="2873075" algn="l" defTabSz="478846" rtl="0" eaLnBrk="1" latinLnBrk="0" hangingPunct="1">
      <a:defRPr sz="1880" kern="1200">
        <a:solidFill>
          <a:schemeClr val="tx1"/>
        </a:solidFill>
        <a:latin typeface="+mn-lt"/>
        <a:ea typeface="+mn-ea"/>
        <a:cs typeface="+mn-cs"/>
      </a:defRPr>
    </a:lvl7pPr>
    <a:lvl8pPr marL="3351922" algn="l" defTabSz="478846" rtl="0" eaLnBrk="1" latinLnBrk="0" hangingPunct="1">
      <a:defRPr sz="1880" kern="1200">
        <a:solidFill>
          <a:schemeClr val="tx1"/>
        </a:solidFill>
        <a:latin typeface="+mn-lt"/>
        <a:ea typeface="+mn-ea"/>
        <a:cs typeface="+mn-cs"/>
      </a:defRPr>
    </a:lvl8pPr>
    <a:lvl9pPr marL="3830768" algn="l" defTabSz="478846" rtl="0" eaLnBrk="1" latinLnBrk="0" hangingPunct="1">
      <a:defRPr sz="1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0" userDrawn="1">
          <p15:clr>
            <a:srgbClr val="A4A3A4"/>
          </p15:clr>
        </p15:guide>
        <p15:guide id="2" orient="horz" pos="6115" userDrawn="1">
          <p15:clr>
            <a:srgbClr val="A4A3A4"/>
          </p15:clr>
        </p15:guide>
        <p15:guide id="3" orient="horz" pos="5711" userDrawn="1">
          <p15:clr>
            <a:srgbClr val="A4A3A4"/>
          </p15:clr>
        </p15:guide>
        <p15:guide id="4" orient="horz" pos="3006" userDrawn="1">
          <p15:clr>
            <a:srgbClr val="A4A3A4"/>
          </p15:clr>
        </p15:guide>
        <p15:guide id="5" pos="4193" userDrawn="1">
          <p15:clr>
            <a:srgbClr val="A4A3A4"/>
          </p15:clr>
        </p15:guide>
        <p15:guide id="6" pos="12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492643-66C1-84DD-4A8F-97F83979CB4A}" name="Sovattha Neou" initials="SN" userId="S::sovattha.neou@care.org::3c659768-6ea7-4b08-9cea-28557b7c9015" providerId="AD"/>
  <p188:author id="{0E75424C-A0E9-9A64-8C3B-EF939F88250D}" name="Nabin Lamichhane" initials="NL" userId="S::nabin.lamichhane@care.org::170cc407-20ee-41dd-9a7a-13993bcf800f" providerId="AD"/>
  <p188:author id="{A7715AB9-4BD2-63A2-64D4-6C595F216207}" name="Danet Seng" initials="DS" userId="S::Danet.Seng@care.org::15a23ba5-d1ba-4839-8acb-e5f527fb834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F1E"/>
    <a:srgbClr val="000000"/>
    <a:srgbClr val="D35D26"/>
    <a:srgbClr val="007FA3"/>
    <a:srgbClr val="6782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9" autoAdjust="0"/>
    <p:restoredTop sz="95329" autoAdjust="0"/>
  </p:normalViewPr>
  <p:slideViewPr>
    <p:cSldViewPr snapToGrid="0" snapToObjects="1" showGuides="1">
      <p:cViewPr>
        <p:scale>
          <a:sx n="125" d="100"/>
          <a:sy n="125" d="100"/>
        </p:scale>
        <p:origin x="2010" y="-1440"/>
      </p:cViewPr>
      <p:guideLst>
        <p:guide orient="horz" pos="140"/>
        <p:guide orient="horz" pos="6115"/>
        <p:guide orient="horz" pos="5711"/>
        <p:guide orient="horz" pos="3006"/>
        <p:guide pos="4193"/>
        <p:guide pos="12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eaknorin Leakhena" userId="13c38e57-c752-44f6-848e-ea1a6bb9e812" providerId="ADAL" clId="{D2CEF953-4317-4595-B0A7-4F86407C36A2}"/>
    <pc:docChg chg="undo redo custSel modSld">
      <pc:chgData name="Vireaknorin Leakhena" userId="13c38e57-c752-44f6-848e-ea1a6bb9e812" providerId="ADAL" clId="{D2CEF953-4317-4595-B0A7-4F86407C36A2}" dt="2024-02-09T09:25:18.728" v="677" actId="20577"/>
      <pc:docMkLst>
        <pc:docMk/>
      </pc:docMkLst>
      <pc:sldChg chg="modSp mod">
        <pc:chgData name="Vireaknorin Leakhena" userId="13c38e57-c752-44f6-848e-ea1a6bb9e812" providerId="ADAL" clId="{D2CEF953-4317-4595-B0A7-4F86407C36A2}" dt="2024-02-09T09:25:18.728" v="677" actId="20577"/>
        <pc:sldMkLst>
          <pc:docMk/>
          <pc:sldMk cId="791209643" sldId="256"/>
        </pc:sldMkLst>
        <pc:spChg chg="mod">
          <ac:chgData name="Vireaknorin Leakhena" userId="13c38e57-c752-44f6-848e-ea1a6bb9e812" providerId="ADAL" clId="{D2CEF953-4317-4595-B0A7-4F86407C36A2}" dt="2024-02-09T09:08:54.210" v="12" actId="1035"/>
          <ac:spMkLst>
            <pc:docMk/>
            <pc:sldMk cId="791209643" sldId="256"/>
            <ac:spMk id="2" creationId="{6B6B0009-972B-C148-AF22-ED96EAD89EF3}"/>
          </ac:spMkLst>
        </pc:spChg>
        <pc:spChg chg="mod">
          <ac:chgData name="Vireaknorin Leakhena" userId="13c38e57-c752-44f6-848e-ea1a6bb9e812" providerId="ADAL" clId="{D2CEF953-4317-4595-B0A7-4F86407C36A2}" dt="2024-02-09T09:25:18.728" v="677" actId="20577"/>
          <ac:spMkLst>
            <pc:docMk/>
            <pc:sldMk cId="791209643" sldId="256"/>
            <ac:spMk id="3" creationId="{5CFEC693-BF1F-A5DC-88DF-CDFBA64AB149}"/>
          </ac:spMkLst>
        </pc:spChg>
      </pc:sldChg>
    </pc:docChg>
  </pc:docChgLst>
  <pc:docChgLst>
    <pc:chgData name="Vireaknorin Leakhena" userId="13c38e57-c752-44f6-848e-ea1a6bb9e812" providerId="ADAL" clId="{08A71CDC-3550-436D-9259-1E42534516AE}"/>
    <pc:docChg chg="undo custSel modSld">
      <pc:chgData name="Vireaknorin Leakhena" userId="13c38e57-c752-44f6-848e-ea1a6bb9e812" providerId="ADAL" clId="{08A71CDC-3550-436D-9259-1E42534516AE}" dt="2024-02-22T09:32:59.253" v="153" actId="6549"/>
      <pc:docMkLst>
        <pc:docMk/>
      </pc:docMkLst>
      <pc:sldChg chg="modSp mod">
        <pc:chgData name="Vireaknorin Leakhena" userId="13c38e57-c752-44f6-848e-ea1a6bb9e812" providerId="ADAL" clId="{08A71CDC-3550-436D-9259-1E42534516AE}" dt="2024-02-22T09:32:33.021" v="144" actId="21"/>
        <pc:sldMkLst>
          <pc:docMk/>
          <pc:sldMk cId="791209643" sldId="256"/>
        </pc:sldMkLst>
        <pc:spChg chg="mod">
          <ac:chgData name="Vireaknorin Leakhena" userId="13c38e57-c752-44f6-848e-ea1a6bb9e812" providerId="ADAL" clId="{08A71CDC-3550-436D-9259-1E42534516AE}" dt="2024-02-09T09:30:27.261" v="11" actId="20577"/>
          <ac:spMkLst>
            <pc:docMk/>
            <pc:sldMk cId="791209643" sldId="256"/>
            <ac:spMk id="2" creationId="{6B6B0009-972B-C148-AF22-ED96EAD89EF3}"/>
          </ac:spMkLst>
        </pc:spChg>
        <pc:spChg chg="mod">
          <ac:chgData name="Vireaknorin Leakhena" userId="13c38e57-c752-44f6-848e-ea1a6bb9e812" providerId="ADAL" clId="{08A71CDC-3550-436D-9259-1E42534516AE}" dt="2024-02-22T09:32:33.021" v="144" actId="21"/>
          <ac:spMkLst>
            <pc:docMk/>
            <pc:sldMk cId="791209643" sldId="256"/>
            <ac:spMk id="3" creationId="{5CFEC693-BF1F-A5DC-88DF-CDFBA64AB149}"/>
          </ac:spMkLst>
        </pc:spChg>
      </pc:sldChg>
      <pc:sldChg chg="modSp mod">
        <pc:chgData name="Vireaknorin Leakhena" userId="13c38e57-c752-44f6-848e-ea1a6bb9e812" providerId="ADAL" clId="{08A71CDC-3550-436D-9259-1E42534516AE}" dt="2024-02-22T09:32:59.253" v="153" actId="6549"/>
        <pc:sldMkLst>
          <pc:docMk/>
          <pc:sldMk cId="3949444873" sldId="257"/>
        </pc:sldMkLst>
        <pc:spChg chg="mod">
          <ac:chgData name="Vireaknorin Leakhena" userId="13c38e57-c752-44f6-848e-ea1a6bb9e812" providerId="ADAL" clId="{08A71CDC-3550-436D-9259-1E42534516AE}" dt="2024-02-22T09:32:59.253" v="153" actId="6549"/>
          <ac:spMkLst>
            <pc:docMk/>
            <pc:sldMk cId="3949444873" sldId="257"/>
            <ac:spMk id="3" creationId="{5CFEC693-BF1F-A5DC-88DF-CDFBA64AB149}"/>
          </ac:spMkLst>
        </pc:spChg>
      </pc:sldChg>
    </pc:docChg>
  </pc:docChgLst>
  <pc:docChgLst>
    <pc:chgData name="Vireaknorin Leakhena" userId="13c38e57-c752-44f6-848e-ea1a6bb9e812" providerId="ADAL" clId="{43B139B4-3F7F-9A44-A5D8-9FD9E471BCA6}"/>
    <pc:docChg chg="undo custSel modSld">
      <pc:chgData name="Vireaknorin Leakhena" userId="13c38e57-c752-44f6-848e-ea1a6bb9e812" providerId="ADAL" clId="{43B139B4-3F7F-9A44-A5D8-9FD9E471BCA6}" dt="2024-02-23T02:04:13.474" v="17" actId="20577"/>
      <pc:docMkLst>
        <pc:docMk/>
      </pc:docMkLst>
      <pc:sldChg chg="modSp mod">
        <pc:chgData name="Vireaknorin Leakhena" userId="13c38e57-c752-44f6-848e-ea1a6bb9e812" providerId="ADAL" clId="{43B139B4-3F7F-9A44-A5D8-9FD9E471BCA6}" dt="2024-02-23T02:03:27.734" v="1" actId="20577"/>
        <pc:sldMkLst>
          <pc:docMk/>
          <pc:sldMk cId="791209643" sldId="256"/>
        </pc:sldMkLst>
        <pc:spChg chg="mod">
          <ac:chgData name="Vireaknorin Leakhena" userId="13c38e57-c752-44f6-848e-ea1a6bb9e812" providerId="ADAL" clId="{43B139B4-3F7F-9A44-A5D8-9FD9E471BCA6}" dt="2024-02-23T02:03:27.734" v="1" actId="20577"/>
          <ac:spMkLst>
            <pc:docMk/>
            <pc:sldMk cId="791209643" sldId="256"/>
            <ac:spMk id="3" creationId="{5CFEC693-BF1F-A5DC-88DF-CDFBA64AB149}"/>
          </ac:spMkLst>
        </pc:spChg>
      </pc:sldChg>
      <pc:sldChg chg="modSp mod">
        <pc:chgData name="Vireaknorin Leakhena" userId="13c38e57-c752-44f6-848e-ea1a6bb9e812" providerId="ADAL" clId="{43B139B4-3F7F-9A44-A5D8-9FD9E471BCA6}" dt="2024-02-23T02:04:13.474" v="17" actId="20577"/>
        <pc:sldMkLst>
          <pc:docMk/>
          <pc:sldMk cId="3949444873" sldId="257"/>
        </pc:sldMkLst>
        <pc:spChg chg="mod">
          <ac:chgData name="Vireaknorin Leakhena" userId="13c38e57-c752-44f6-848e-ea1a6bb9e812" providerId="ADAL" clId="{43B139B4-3F7F-9A44-A5D8-9FD9E471BCA6}" dt="2024-02-23T02:04:13.474" v="17" actId="20577"/>
          <ac:spMkLst>
            <pc:docMk/>
            <pc:sldMk cId="3949444873" sldId="257"/>
            <ac:spMk id="3" creationId="{5CFEC693-BF1F-A5DC-88DF-CDFBA64AB149}"/>
          </ac:spMkLst>
        </pc:spChg>
      </pc:sldChg>
    </pc:docChg>
  </pc:docChgLst>
  <pc:docChgLst>
    <pc:chgData name="Vireaknorin Leakhena" userId="13c38e57-c752-44f6-848e-ea1a6bb9e812" providerId="ADAL" clId="{909AE78A-2AF7-482C-BC97-9B5DDDC3CA6E}"/>
    <pc:docChg chg="undo custSel modSld">
      <pc:chgData name="Vireaknorin Leakhena" userId="13c38e57-c752-44f6-848e-ea1a6bb9e812" providerId="ADAL" clId="{909AE78A-2AF7-482C-BC97-9B5DDDC3CA6E}" dt="2024-05-16T04:05:42.995" v="34" actId="20577"/>
      <pc:docMkLst>
        <pc:docMk/>
      </pc:docMkLst>
      <pc:sldChg chg="modSp mod">
        <pc:chgData name="Vireaknorin Leakhena" userId="13c38e57-c752-44f6-848e-ea1a6bb9e812" providerId="ADAL" clId="{909AE78A-2AF7-482C-BC97-9B5DDDC3CA6E}" dt="2024-05-16T04:05:42.995" v="34" actId="20577"/>
        <pc:sldMkLst>
          <pc:docMk/>
          <pc:sldMk cId="791209643" sldId="256"/>
        </pc:sldMkLst>
        <pc:spChg chg="mod">
          <ac:chgData name="Vireaknorin Leakhena" userId="13c38e57-c752-44f6-848e-ea1a6bb9e812" providerId="ADAL" clId="{909AE78A-2AF7-482C-BC97-9B5DDDC3CA6E}" dt="2024-05-16T04:03:22.470" v="15" actId="20577"/>
          <ac:spMkLst>
            <pc:docMk/>
            <pc:sldMk cId="791209643" sldId="256"/>
            <ac:spMk id="2" creationId="{6B6B0009-972B-C148-AF22-ED96EAD89EF3}"/>
          </ac:spMkLst>
        </pc:spChg>
        <pc:spChg chg="mod">
          <ac:chgData name="Vireaknorin Leakhena" userId="13c38e57-c752-44f6-848e-ea1a6bb9e812" providerId="ADAL" clId="{909AE78A-2AF7-482C-BC97-9B5DDDC3CA6E}" dt="2024-05-16T04:05:42.995" v="34" actId="20577"/>
          <ac:spMkLst>
            <pc:docMk/>
            <pc:sldMk cId="791209643" sldId="256"/>
            <ac:spMk id="3" creationId="{5CFEC693-BF1F-A5DC-88DF-CDFBA64AB149}"/>
          </ac:spMkLst>
        </pc:spChg>
      </pc:sldChg>
      <pc:sldChg chg="modSp mod">
        <pc:chgData name="Vireaknorin Leakhena" userId="13c38e57-c752-44f6-848e-ea1a6bb9e812" providerId="ADAL" clId="{909AE78A-2AF7-482C-BC97-9B5DDDC3CA6E}" dt="2024-05-16T04:03:48.218" v="20" actId="20577"/>
        <pc:sldMkLst>
          <pc:docMk/>
          <pc:sldMk cId="3949444873" sldId="257"/>
        </pc:sldMkLst>
        <pc:spChg chg="mod">
          <ac:chgData name="Vireaknorin Leakhena" userId="13c38e57-c752-44f6-848e-ea1a6bb9e812" providerId="ADAL" clId="{909AE78A-2AF7-482C-BC97-9B5DDDC3CA6E}" dt="2024-05-16T04:03:48.218" v="20" actId="20577"/>
          <ac:spMkLst>
            <pc:docMk/>
            <pc:sldMk cId="3949444873" sldId="257"/>
            <ac:spMk id="3" creationId="{5CFEC693-BF1F-A5DC-88DF-CDFBA64AB1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1"/>
            <a:ext cx="2945659" cy="496332"/>
          </a:xfrm>
          <a:prstGeom prst="rect">
            <a:avLst/>
          </a:prstGeom>
        </p:spPr>
        <p:txBody>
          <a:bodyPr vert="horz" lIns="91440" tIns="45720" rIns="91440" bIns="45720" rtlCol="0"/>
          <a:lstStyle>
            <a:lvl1pPr algn="r">
              <a:defRPr sz="1200"/>
            </a:lvl1pPr>
          </a:lstStyle>
          <a:p>
            <a:fld id="{2AB9BBC2-0532-E04F-A46A-9A284CF96FDB}" type="datetimeFigureOut">
              <a:rPr lang="en-US" smtClean="0"/>
              <a:t>5/16/2024</a:t>
            </a:fld>
            <a:endParaRPr lang="en-US"/>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a:defRPr sz="1200"/>
            </a:lvl1pPr>
          </a:lstStyle>
          <a:p>
            <a:fld id="{7A2DBB46-25CF-5646-AD97-F467B880CDFE}" type="slidenum">
              <a:rPr lang="en-US" smtClean="0"/>
              <a:t>‹#›</a:t>
            </a:fld>
            <a:endParaRPr lang="en-US"/>
          </a:p>
        </p:txBody>
      </p:sp>
    </p:spTree>
    <p:extLst>
      <p:ext uri="{BB962C8B-B14F-4D97-AF65-F5344CB8AC3E}">
        <p14:creationId xmlns:p14="http://schemas.microsoft.com/office/powerpoint/2010/main" val="2398264161"/>
      </p:ext>
    </p:extLst>
  </p:cSld>
  <p:clrMap bg1="lt1" tx1="dk1" bg2="lt2" tx2="dk2" accent1="accent1" accent2="accent2" accent3="accent3" accent4="accent4" accent5="accent5" accent6="accent6" hlink="hlink" folHlink="folHlink"/>
  <p:notesStyle>
    <a:lvl1pPr marL="0" algn="l" defTabSz="429767" rtl="0" eaLnBrk="1" latinLnBrk="0" hangingPunct="1">
      <a:defRPr sz="1128" kern="1200">
        <a:solidFill>
          <a:schemeClr val="tx1"/>
        </a:solidFill>
        <a:latin typeface="+mn-lt"/>
        <a:ea typeface="+mn-ea"/>
        <a:cs typeface="+mn-cs"/>
      </a:defRPr>
    </a:lvl1pPr>
    <a:lvl2pPr marL="429767" algn="l" defTabSz="429767" rtl="0" eaLnBrk="1" latinLnBrk="0" hangingPunct="1">
      <a:defRPr sz="1128" kern="1200">
        <a:solidFill>
          <a:schemeClr val="tx1"/>
        </a:solidFill>
        <a:latin typeface="+mn-lt"/>
        <a:ea typeface="+mn-ea"/>
        <a:cs typeface="+mn-cs"/>
      </a:defRPr>
    </a:lvl2pPr>
    <a:lvl3pPr marL="859532" algn="l" defTabSz="429767" rtl="0" eaLnBrk="1" latinLnBrk="0" hangingPunct="1">
      <a:defRPr sz="1128" kern="1200">
        <a:solidFill>
          <a:schemeClr val="tx1"/>
        </a:solidFill>
        <a:latin typeface="+mn-lt"/>
        <a:ea typeface="+mn-ea"/>
        <a:cs typeface="+mn-cs"/>
      </a:defRPr>
    </a:lvl3pPr>
    <a:lvl4pPr marL="1289299" algn="l" defTabSz="429767" rtl="0" eaLnBrk="1" latinLnBrk="0" hangingPunct="1">
      <a:defRPr sz="1128" kern="1200">
        <a:solidFill>
          <a:schemeClr val="tx1"/>
        </a:solidFill>
        <a:latin typeface="+mn-lt"/>
        <a:ea typeface="+mn-ea"/>
        <a:cs typeface="+mn-cs"/>
      </a:defRPr>
    </a:lvl4pPr>
    <a:lvl5pPr marL="1719067" algn="l" defTabSz="429767" rtl="0" eaLnBrk="1" latinLnBrk="0" hangingPunct="1">
      <a:defRPr sz="1128" kern="1200">
        <a:solidFill>
          <a:schemeClr val="tx1"/>
        </a:solidFill>
        <a:latin typeface="+mn-lt"/>
        <a:ea typeface="+mn-ea"/>
        <a:cs typeface="+mn-cs"/>
      </a:defRPr>
    </a:lvl5pPr>
    <a:lvl6pPr marL="2148834" algn="l" defTabSz="429767" rtl="0" eaLnBrk="1" latinLnBrk="0" hangingPunct="1">
      <a:defRPr sz="1128" kern="1200">
        <a:solidFill>
          <a:schemeClr val="tx1"/>
        </a:solidFill>
        <a:latin typeface="+mn-lt"/>
        <a:ea typeface="+mn-ea"/>
        <a:cs typeface="+mn-cs"/>
      </a:defRPr>
    </a:lvl6pPr>
    <a:lvl7pPr marL="2578599" algn="l" defTabSz="429767" rtl="0" eaLnBrk="1" latinLnBrk="0" hangingPunct="1">
      <a:defRPr sz="1128" kern="1200">
        <a:solidFill>
          <a:schemeClr val="tx1"/>
        </a:solidFill>
        <a:latin typeface="+mn-lt"/>
        <a:ea typeface="+mn-ea"/>
        <a:cs typeface="+mn-cs"/>
      </a:defRPr>
    </a:lvl7pPr>
    <a:lvl8pPr marL="3008366" algn="l" defTabSz="429767" rtl="0" eaLnBrk="1" latinLnBrk="0" hangingPunct="1">
      <a:defRPr sz="1128" kern="1200">
        <a:solidFill>
          <a:schemeClr val="tx1"/>
        </a:solidFill>
        <a:latin typeface="+mn-lt"/>
        <a:ea typeface="+mn-ea"/>
        <a:cs typeface="+mn-cs"/>
      </a:defRPr>
    </a:lvl8pPr>
    <a:lvl9pPr marL="3438133" algn="l" defTabSz="429767" rtl="0" eaLnBrk="1" latinLnBrk="0" hangingPunct="1">
      <a:defRPr sz="11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9788" y="744538"/>
            <a:ext cx="25781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2DBB46-25CF-5646-AD97-F467B880CDFE}" type="slidenum">
              <a:rPr lang="en-US" smtClean="0"/>
              <a:t>1</a:t>
            </a:fld>
            <a:endParaRPr lang="en-US"/>
          </a:p>
        </p:txBody>
      </p:sp>
    </p:spTree>
    <p:extLst>
      <p:ext uri="{BB962C8B-B14F-4D97-AF65-F5344CB8AC3E}">
        <p14:creationId xmlns:p14="http://schemas.microsoft.com/office/powerpoint/2010/main" val="3675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9788" y="744538"/>
            <a:ext cx="25781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2DBB46-25CF-5646-AD97-F467B880CDFE}" type="slidenum">
              <a:rPr lang="en-US" smtClean="0"/>
              <a:t>2</a:t>
            </a:fld>
            <a:endParaRPr lang="en-US"/>
          </a:p>
        </p:txBody>
      </p:sp>
    </p:spTree>
    <p:extLst>
      <p:ext uri="{BB962C8B-B14F-4D97-AF65-F5344CB8AC3E}">
        <p14:creationId xmlns:p14="http://schemas.microsoft.com/office/powerpoint/2010/main" val="258037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85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7617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404" y="427446"/>
            <a:ext cx="6115622" cy="620776"/>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5" name="Rectangle 4">
            <a:extLst>
              <a:ext uri="{FF2B5EF4-FFF2-40B4-BE49-F238E27FC236}">
                <a16:creationId xmlns:a16="http://schemas.microsoft.com/office/drawing/2014/main" id="{4CF56B13-93D1-AC43-8757-FE3F220594B1}"/>
              </a:ext>
            </a:extLst>
          </p:cNvPr>
          <p:cNvSpPr/>
          <p:nvPr userDrawn="1"/>
        </p:nvSpPr>
        <p:spPr>
          <a:xfrm>
            <a:off x="201706" y="226700"/>
            <a:ext cx="6454588" cy="675409"/>
          </a:xfrm>
          <a:prstGeom prst="rect">
            <a:avLst/>
          </a:prstGeom>
          <a:solidFill>
            <a:srgbClr val="E36F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56" dirty="0"/>
          </a:p>
        </p:txBody>
      </p:sp>
      <p:pic>
        <p:nvPicPr>
          <p:cNvPr id="6" name="Picture 5">
            <a:extLst>
              <a:ext uri="{FF2B5EF4-FFF2-40B4-BE49-F238E27FC236}">
                <a16:creationId xmlns:a16="http://schemas.microsoft.com/office/drawing/2014/main" id="{8C27F497-3923-8649-8A46-3CFD149122C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504903" y="389122"/>
            <a:ext cx="1029142" cy="370403"/>
          </a:xfrm>
          <a:prstGeom prst="rect">
            <a:avLst/>
          </a:prstGeom>
        </p:spPr>
      </p:pic>
    </p:spTree>
    <p:extLst>
      <p:ext uri="{BB962C8B-B14F-4D97-AF65-F5344CB8AC3E}">
        <p14:creationId xmlns:p14="http://schemas.microsoft.com/office/powerpoint/2010/main" val="416314020"/>
      </p:ext>
    </p:extLst>
  </p:cSld>
  <p:clrMap bg1="lt1" tx1="dk1" bg2="lt2" tx2="dk2" accent1="accent1" accent2="accent2" accent3="accent3" accent4="accent4" accent5="accent5" accent6="accent6" hlink="hlink" folHlink="folHlink"/>
  <p:sldLayoutIdLst>
    <p:sldLayoutId id="2147483670" r:id="rId1"/>
    <p:sldLayoutId id="2147483668" r:id="rId2"/>
  </p:sldLayoutIdLst>
  <p:txStyles>
    <p:titleStyle>
      <a:lvl1pPr algn="l" defTabSz="514359" rtl="0" eaLnBrk="1" latinLnBrk="0" hangingPunct="1">
        <a:lnSpc>
          <a:spcPct val="90000"/>
        </a:lnSpc>
        <a:spcBef>
          <a:spcPct val="0"/>
        </a:spcBef>
        <a:buNone/>
        <a:defRPr sz="1800" b="1" i="0" kern="1200" cap="none" spc="0" baseline="0">
          <a:solidFill>
            <a:srgbClr val="000000"/>
          </a:solidFill>
          <a:latin typeface="Fira Sans Condensed" charset="0"/>
          <a:ea typeface="Fira Sans Condensed" charset="0"/>
          <a:cs typeface="Fira Sans Condensed" charset="0"/>
        </a:defRPr>
      </a:lvl1pPr>
    </p:titleStyle>
    <p:bodyStyle>
      <a:lvl1pPr marL="128590" indent="-128590" algn="l" defTabSz="514359" rtl="0" eaLnBrk="1" latinLnBrk="0" hangingPunct="1">
        <a:lnSpc>
          <a:spcPct val="100000"/>
        </a:lnSpc>
        <a:spcBef>
          <a:spcPts val="562"/>
        </a:spcBef>
        <a:buFont typeface="Arial"/>
        <a:buChar char="•"/>
        <a:defRPr sz="1350" b="0" i="0" kern="1200">
          <a:solidFill>
            <a:srgbClr val="000000"/>
          </a:solidFill>
          <a:latin typeface="Fira Sans Condensed" charset="0"/>
          <a:ea typeface="Fira Sans Condensed" charset="0"/>
          <a:cs typeface="Fira Sans Condensed" charset="0"/>
        </a:defRPr>
      </a:lvl1pPr>
      <a:lvl2pPr marL="385769" indent="-128590" algn="l" defTabSz="514359" rtl="0" eaLnBrk="1" latinLnBrk="0" hangingPunct="1">
        <a:lnSpc>
          <a:spcPct val="100000"/>
        </a:lnSpc>
        <a:spcBef>
          <a:spcPts val="281"/>
        </a:spcBef>
        <a:buFont typeface="Arial"/>
        <a:buChar char="•"/>
        <a:defRPr sz="1012" b="0" i="0" kern="1200">
          <a:solidFill>
            <a:srgbClr val="000000"/>
          </a:solidFill>
          <a:latin typeface="Fira Sans Condensed" charset="0"/>
          <a:ea typeface="Fira Sans Condensed" charset="0"/>
          <a:cs typeface="Fira Sans Condensed" charset="0"/>
        </a:defRPr>
      </a:lvl2pPr>
      <a:lvl3pPr marL="642949" indent="-128590" algn="l" defTabSz="514359" rtl="0" eaLnBrk="1" latinLnBrk="0" hangingPunct="1">
        <a:lnSpc>
          <a:spcPct val="100000"/>
        </a:lnSpc>
        <a:spcBef>
          <a:spcPts val="281"/>
        </a:spcBef>
        <a:buFont typeface="Arial"/>
        <a:buChar char="•"/>
        <a:defRPr sz="1012" b="0" i="0" kern="1200">
          <a:solidFill>
            <a:srgbClr val="000000"/>
          </a:solidFill>
          <a:latin typeface="Fira Sans Condensed" charset="0"/>
          <a:ea typeface="Fira Sans Condensed" charset="0"/>
          <a:cs typeface="Fira Sans Condensed" charset="0"/>
        </a:defRPr>
      </a:lvl3pPr>
      <a:lvl4pPr marL="900128" indent="-128590" algn="l" defTabSz="514359" rtl="0" eaLnBrk="1" latinLnBrk="0" hangingPunct="1">
        <a:lnSpc>
          <a:spcPct val="90000"/>
        </a:lnSpc>
        <a:spcBef>
          <a:spcPts val="281"/>
        </a:spcBef>
        <a:buFont typeface="Arial"/>
        <a:buChar char="•"/>
        <a:defRPr sz="1012" b="0" i="0" kern="1200">
          <a:solidFill>
            <a:schemeClr val="tx1"/>
          </a:solidFill>
          <a:latin typeface="Fira Sans Condensed" panose="020B0503050000020004" pitchFamily="34" charset="0"/>
          <a:ea typeface="Open Sans" panose="020B0606030504020204" pitchFamily="34" charset="0"/>
          <a:cs typeface="Open Sans" panose="020B0606030504020204" pitchFamily="34" charset="0"/>
        </a:defRPr>
      </a:lvl4pPr>
      <a:lvl5pPr marL="1157308" indent="-128590" algn="l" defTabSz="514359" rtl="0" eaLnBrk="1" latinLnBrk="0" hangingPunct="1">
        <a:lnSpc>
          <a:spcPct val="90000"/>
        </a:lnSpc>
        <a:spcBef>
          <a:spcPts val="281"/>
        </a:spcBef>
        <a:buFont typeface="Arial"/>
        <a:buChar char="•"/>
        <a:defRPr sz="1012" b="0" i="0" kern="1200">
          <a:solidFill>
            <a:schemeClr val="tx1"/>
          </a:solidFill>
          <a:latin typeface="Fira Sans Condensed" panose="020B0503050000020004" pitchFamily="34" charset="0"/>
          <a:ea typeface="Open Sans" panose="020B0606030504020204" pitchFamily="34" charset="0"/>
          <a:cs typeface="Open Sans" panose="020B0606030504020204" pitchFamily="34" charset="0"/>
        </a:defRPr>
      </a:lvl5pPr>
      <a:lvl6pPr marL="1414488" indent="-128590" algn="l" defTabSz="514359" rtl="0" eaLnBrk="1" latinLnBrk="0" hangingPunct="1">
        <a:lnSpc>
          <a:spcPct val="90000"/>
        </a:lnSpc>
        <a:spcBef>
          <a:spcPts val="281"/>
        </a:spcBef>
        <a:buFont typeface="Arial"/>
        <a:buChar char="•"/>
        <a:defRPr sz="1012" kern="1200">
          <a:solidFill>
            <a:schemeClr val="tx1"/>
          </a:solidFill>
          <a:latin typeface="+mn-lt"/>
          <a:ea typeface="+mn-ea"/>
          <a:cs typeface="+mn-cs"/>
        </a:defRPr>
      </a:lvl6pPr>
      <a:lvl7pPr marL="1671668" indent="-128590" algn="l" defTabSz="514359" rtl="0" eaLnBrk="1" latinLnBrk="0" hangingPunct="1">
        <a:lnSpc>
          <a:spcPct val="90000"/>
        </a:lnSpc>
        <a:spcBef>
          <a:spcPts val="281"/>
        </a:spcBef>
        <a:buFont typeface="Arial"/>
        <a:buChar char="•"/>
        <a:defRPr sz="1012" kern="1200">
          <a:solidFill>
            <a:schemeClr val="tx1"/>
          </a:solidFill>
          <a:latin typeface="+mn-lt"/>
          <a:ea typeface="+mn-ea"/>
          <a:cs typeface="+mn-cs"/>
        </a:defRPr>
      </a:lvl7pPr>
      <a:lvl8pPr marL="1928847" indent="-128590" algn="l" defTabSz="514359" rtl="0" eaLnBrk="1" latinLnBrk="0" hangingPunct="1">
        <a:lnSpc>
          <a:spcPct val="90000"/>
        </a:lnSpc>
        <a:spcBef>
          <a:spcPts val="281"/>
        </a:spcBef>
        <a:buFont typeface="Arial"/>
        <a:buChar char="•"/>
        <a:defRPr sz="1012" kern="1200">
          <a:solidFill>
            <a:schemeClr val="tx1"/>
          </a:solidFill>
          <a:latin typeface="+mn-lt"/>
          <a:ea typeface="+mn-ea"/>
          <a:cs typeface="+mn-cs"/>
        </a:defRPr>
      </a:lvl8pPr>
      <a:lvl9pPr marL="2186027" indent="-128590" algn="l" defTabSz="514359" rtl="0" eaLnBrk="1" latinLnBrk="0" hangingPunct="1">
        <a:lnSpc>
          <a:spcPct val="90000"/>
        </a:lnSpc>
        <a:spcBef>
          <a:spcPts val="281"/>
        </a:spcBef>
        <a:buFont typeface="Arial"/>
        <a:buChar char="•"/>
        <a:defRPr sz="1012" kern="1200">
          <a:solidFill>
            <a:schemeClr val="tx1"/>
          </a:solidFill>
          <a:latin typeface="+mn-lt"/>
          <a:ea typeface="+mn-ea"/>
          <a:cs typeface="+mn-cs"/>
        </a:defRPr>
      </a:lvl9pPr>
    </p:bodyStyle>
    <p:otherStyle>
      <a:defPPr>
        <a:defRPr lang="en-US"/>
      </a:defPPr>
      <a:lvl1pPr marL="0" algn="l" defTabSz="514359" rtl="0" eaLnBrk="1" latinLnBrk="0" hangingPunct="1">
        <a:defRPr sz="1012" kern="1200">
          <a:solidFill>
            <a:schemeClr val="tx1"/>
          </a:solidFill>
          <a:latin typeface="+mn-lt"/>
          <a:ea typeface="+mn-ea"/>
          <a:cs typeface="+mn-cs"/>
        </a:defRPr>
      </a:lvl1pPr>
      <a:lvl2pPr marL="257180" algn="l" defTabSz="514359" rtl="0" eaLnBrk="1" latinLnBrk="0" hangingPunct="1">
        <a:defRPr sz="1012" kern="1200">
          <a:solidFill>
            <a:schemeClr val="tx1"/>
          </a:solidFill>
          <a:latin typeface="+mn-lt"/>
          <a:ea typeface="+mn-ea"/>
          <a:cs typeface="+mn-cs"/>
        </a:defRPr>
      </a:lvl2pPr>
      <a:lvl3pPr marL="514359" algn="l" defTabSz="514359" rtl="0" eaLnBrk="1" latinLnBrk="0" hangingPunct="1">
        <a:defRPr sz="1012" kern="1200">
          <a:solidFill>
            <a:schemeClr val="tx1"/>
          </a:solidFill>
          <a:latin typeface="+mn-lt"/>
          <a:ea typeface="+mn-ea"/>
          <a:cs typeface="+mn-cs"/>
        </a:defRPr>
      </a:lvl3pPr>
      <a:lvl4pPr marL="771539" algn="l" defTabSz="514359" rtl="0" eaLnBrk="1" latinLnBrk="0" hangingPunct="1">
        <a:defRPr sz="1012" kern="1200">
          <a:solidFill>
            <a:schemeClr val="tx1"/>
          </a:solidFill>
          <a:latin typeface="+mn-lt"/>
          <a:ea typeface="+mn-ea"/>
          <a:cs typeface="+mn-cs"/>
        </a:defRPr>
      </a:lvl4pPr>
      <a:lvl5pPr marL="1028719" algn="l" defTabSz="514359" rtl="0" eaLnBrk="1" latinLnBrk="0" hangingPunct="1">
        <a:defRPr sz="1012" kern="1200">
          <a:solidFill>
            <a:schemeClr val="tx1"/>
          </a:solidFill>
          <a:latin typeface="+mn-lt"/>
          <a:ea typeface="+mn-ea"/>
          <a:cs typeface="+mn-cs"/>
        </a:defRPr>
      </a:lvl5pPr>
      <a:lvl6pPr marL="1285899" algn="l" defTabSz="514359" rtl="0" eaLnBrk="1" latinLnBrk="0" hangingPunct="1">
        <a:defRPr sz="1012" kern="1200">
          <a:solidFill>
            <a:schemeClr val="tx1"/>
          </a:solidFill>
          <a:latin typeface="+mn-lt"/>
          <a:ea typeface="+mn-ea"/>
          <a:cs typeface="+mn-cs"/>
        </a:defRPr>
      </a:lvl6pPr>
      <a:lvl7pPr marL="1543078" algn="l" defTabSz="514359" rtl="0" eaLnBrk="1" latinLnBrk="0" hangingPunct="1">
        <a:defRPr sz="1012" kern="1200">
          <a:solidFill>
            <a:schemeClr val="tx1"/>
          </a:solidFill>
          <a:latin typeface="+mn-lt"/>
          <a:ea typeface="+mn-ea"/>
          <a:cs typeface="+mn-cs"/>
        </a:defRPr>
      </a:lvl7pPr>
      <a:lvl8pPr marL="1800257" algn="l" defTabSz="514359" rtl="0" eaLnBrk="1" latinLnBrk="0" hangingPunct="1">
        <a:defRPr sz="1012" kern="1200">
          <a:solidFill>
            <a:schemeClr val="tx1"/>
          </a:solidFill>
          <a:latin typeface="+mn-lt"/>
          <a:ea typeface="+mn-ea"/>
          <a:cs typeface="+mn-cs"/>
        </a:defRPr>
      </a:lvl8pPr>
      <a:lvl9pPr marL="2057437" algn="l" defTabSz="514359" rtl="0" eaLnBrk="1" latinLnBrk="0" hangingPunct="1">
        <a:defRPr sz="10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picture containing tower&#10;&#10;Description automatically generated">
            <a:extLst>
              <a:ext uri="{FF2B5EF4-FFF2-40B4-BE49-F238E27FC236}">
                <a16:creationId xmlns:a16="http://schemas.microsoft.com/office/drawing/2014/main" id="{BE0FF1F7-9308-75D2-6531-CDFA7BBE3450}"/>
              </a:ext>
            </a:extLst>
          </p:cNvPr>
          <p:cNvPicPr>
            <a:picLocks noChangeAspect="1"/>
          </p:cNvPicPr>
          <p:nvPr/>
        </p:nvPicPr>
        <p:blipFill rotWithShape="1">
          <a:blip r:embed="rId3"/>
          <a:srcRect r="50000"/>
          <a:stretch/>
        </p:blipFill>
        <p:spPr>
          <a:xfrm>
            <a:off x="5693237" y="990236"/>
            <a:ext cx="1164763" cy="2329526"/>
          </a:xfrm>
          <a:prstGeom prst="rect">
            <a:avLst/>
          </a:prstGeom>
        </p:spPr>
      </p:pic>
      <p:sp>
        <p:nvSpPr>
          <p:cNvPr id="42" name="Rectangle 41">
            <a:extLst>
              <a:ext uri="{FF2B5EF4-FFF2-40B4-BE49-F238E27FC236}">
                <a16:creationId xmlns:a16="http://schemas.microsoft.com/office/drawing/2014/main" id="{A7D21C0E-DC8B-E30C-BE3D-9C60E86BC32C}"/>
              </a:ext>
              <a:ext uri="{C183D7F6-B498-43B3-948B-1728B52AA6E4}">
                <adec:decorative xmlns:adec="http://schemas.microsoft.com/office/drawing/2017/decorative" val="1"/>
              </a:ext>
            </a:extLst>
          </p:cNvPr>
          <p:cNvSpPr/>
          <p:nvPr/>
        </p:nvSpPr>
        <p:spPr>
          <a:xfrm>
            <a:off x="234457" y="1168291"/>
            <a:ext cx="2739201" cy="6338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4" name="Title 3"/>
          <p:cNvSpPr txBox="1">
            <a:spLocks noGrp="1"/>
          </p:cNvSpPr>
          <p:nvPr>
            <p:ph type="title" idx="4294967295"/>
          </p:nvPr>
        </p:nvSpPr>
        <p:spPr>
          <a:xfrm>
            <a:off x="293623" y="398691"/>
            <a:ext cx="1674572" cy="353083"/>
          </a:xfrm>
          <a:prstGeom prst="rect">
            <a:avLst/>
          </a:prstGeom>
          <a:noFill/>
          <a:ln>
            <a:noFill/>
            <a:prstDash/>
          </a:ln>
          <a:effectLst/>
        </p:spPr>
        <p:txBody>
          <a:bodyPr rot="0" spcFirstLastPara="0" vertOverflow="overflow" horzOverflow="overflow" vert="horz" wrap="none" lIns="80682" tIns="40341" rIns="80682" bIns="40341" numCol="1" spcCol="0" rtlCol="0" fromWordArt="0" anchor="t" anchorCtr="0" forceAA="0" compatLnSpc="1">
            <a:prstTxWarp prst="textNoShape">
              <a:avLst/>
            </a:prstTxWarp>
            <a:spAutoFit/>
          </a:bodyPr>
          <a:lstStyle/>
          <a:p>
            <a:pPr defTabSz="449505">
              <a:lnSpc>
                <a:spcPct val="100000"/>
              </a:lnSpc>
              <a:spcBef>
                <a:spcPts val="0"/>
              </a:spcBef>
              <a:defRPr/>
            </a:pPr>
            <a:r>
              <a:rPr lang="en-US" sz="1765" dirty="0">
                <a:solidFill>
                  <a:srgbClr val="FFFFFE"/>
                </a:solidFill>
                <a:latin typeface="Fira Sans Condensed" panose="020B0503050000020004" pitchFamily="34" charset="0"/>
                <a:ea typeface="+mn-ea"/>
                <a:cs typeface="+mn-cs"/>
              </a:rPr>
              <a:t>Job Opportunity</a:t>
            </a:r>
          </a:p>
        </p:txBody>
      </p:sp>
      <p:cxnSp>
        <p:nvCxnSpPr>
          <p:cNvPr id="27" name="Straight Connector 26">
            <a:extLst>
              <a:ext uri="{FF2B5EF4-FFF2-40B4-BE49-F238E27FC236}">
                <a16:creationId xmlns:a16="http://schemas.microsoft.com/office/drawing/2014/main" id="{607469C0-6FDF-25E9-7DB1-2E78457CDF7B}"/>
              </a:ext>
              <a:ext uri="{C183D7F6-B498-43B3-948B-1728B52AA6E4}">
                <adec:decorative xmlns:adec="http://schemas.microsoft.com/office/drawing/2017/decorative" val="1"/>
              </a:ext>
            </a:extLst>
          </p:cNvPr>
          <p:cNvCxnSpPr/>
          <p:nvPr/>
        </p:nvCxnSpPr>
        <p:spPr>
          <a:xfrm>
            <a:off x="296664" y="9487974"/>
            <a:ext cx="633756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669" name="TextBox 668">
            <a:extLst>
              <a:ext uri="{FF2B5EF4-FFF2-40B4-BE49-F238E27FC236}">
                <a16:creationId xmlns:a16="http://schemas.microsoft.com/office/drawing/2014/main" id="{7A0AC995-6D12-A44F-AB17-ECBA811379EC}"/>
              </a:ext>
            </a:extLst>
          </p:cNvPr>
          <p:cNvSpPr txBox="1"/>
          <p:nvPr/>
        </p:nvSpPr>
        <p:spPr>
          <a:xfrm>
            <a:off x="2526292" y="9586932"/>
            <a:ext cx="1685805" cy="162461"/>
          </a:xfrm>
          <a:prstGeom prst="rect">
            <a:avLst/>
          </a:prstGeom>
          <a:noFill/>
        </p:spPr>
        <p:txBody>
          <a:bodyPr wrap="square" lIns="0" tIns="0" rIns="0" bIns="0" rtlCol="0">
            <a:noAutofit/>
          </a:bodyPr>
          <a:lstStyle/>
          <a:p>
            <a:pPr algn="ctr"/>
            <a:r>
              <a:rPr lang="en-US" sz="1059" dirty="0">
                <a:solidFill>
                  <a:schemeClr val="tx2"/>
                </a:solidFill>
                <a:latin typeface="Fira Sans Condensed" panose="020B0503050000020004" pitchFamily="34" charset="0"/>
                <a:ea typeface="Fira Sans" panose="020B0503050000020004" pitchFamily="34" charset="0"/>
              </a:rPr>
              <a:t>care-cambodia.org</a:t>
            </a:r>
          </a:p>
        </p:txBody>
      </p:sp>
      <p:pic>
        <p:nvPicPr>
          <p:cNvPr id="37" name="Picture 36">
            <a:extLst>
              <a:ext uri="{FF2B5EF4-FFF2-40B4-BE49-F238E27FC236}">
                <a16:creationId xmlns:a16="http://schemas.microsoft.com/office/drawing/2014/main" id="{1DD1A21E-C486-DFD9-E4CB-7A45721F04AB}"/>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810547" y="3873690"/>
            <a:ext cx="753835" cy="753835"/>
          </a:xfrm>
          <a:prstGeom prst="rect">
            <a:avLst/>
          </a:prstGeom>
        </p:spPr>
      </p:pic>
      <p:sp>
        <p:nvSpPr>
          <p:cNvPr id="3" name="TextBox 2">
            <a:extLst>
              <a:ext uri="{FF2B5EF4-FFF2-40B4-BE49-F238E27FC236}">
                <a16:creationId xmlns:a16="http://schemas.microsoft.com/office/drawing/2014/main" id="{5CFEC693-BF1F-A5DC-88DF-CDFBA64AB149}"/>
              </a:ext>
            </a:extLst>
          </p:cNvPr>
          <p:cNvSpPr txBox="1"/>
          <p:nvPr/>
        </p:nvSpPr>
        <p:spPr>
          <a:xfrm>
            <a:off x="132921" y="1308143"/>
            <a:ext cx="6493398" cy="7709803"/>
          </a:xfrm>
          <a:prstGeom prst="rect">
            <a:avLst/>
          </a:prstGeom>
          <a:noFill/>
        </p:spPr>
        <p:txBody>
          <a:bodyPr wrap="square" rtlCol="0">
            <a:spAutoFit/>
          </a:bodyPr>
          <a:lstStyle/>
          <a:p>
            <a:r>
              <a:rPr lang="en-US" sz="1100" dirty="0">
                <a:solidFill>
                  <a:schemeClr val="bg2"/>
                </a:solidFill>
                <a:latin typeface="Fira Sans Condensed" panose="020B0503050000020004" pitchFamily="34" charset="0"/>
              </a:rPr>
              <a:t>CARE is an international development organization fighting global poverty, focusing on working with women and girls to bring sustainable changes to their communities. CARE was founded in 1945, today</a:t>
            </a:r>
            <a:r>
              <a:rPr lang="en-US" sz="1100" b="1" dirty="0">
                <a:solidFill>
                  <a:schemeClr val="bg2"/>
                </a:solidFill>
                <a:latin typeface="Fira Sans Condensed" panose="020B0503050000020004" pitchFamily="34" charset="0"/>
              </a:rPr>
              <a:t> CARE works in 111 countries</a:t>
            </a:r>
            <a:r>
              <a:rPr lang="en-US" sz="1100" dirty="0">
                <a:solidFill>
                  <a:schemeClr val="bg2"/>
                </a:solidFill>
                <a:latin typeface="Fira Sans Condensed" panose="020B0503050000020004" pitchFamily="34" charset="0"/>
              </a:rPr>
              <a:t> around the globe and </a:t>
            </a:r>
            <a:r>
              <a:rPr lang="en-US" sz="1100" b="1" dirty="0">
                <a:solidFill>
                  <a:schemeClr val="bg2"/>
                </a:solidFill>
                <a:latin typeface="Fira Sans Condensed" panose="020B0503050000020004" pitchFamily="34" charset="0"/>
              </a:rPr>
              <a:t>supports 1631 poverty-fighting development and humanitarian aid projects to reach more than 174 million people directly and 205 million people indirectly. </a:t>
            </a:r>
            <a:r>
              <a:rPr lang="en-US" sz="1100" dirty="0">
                <a:solidFill>
                  <a:schemeClr val="bg2"/>
                </a:solidFill>
                <a:latin typeface="Fira Sans Condensed" panose="020B0503050000020004" pitchFamily="34" charset="0"/>
              </a:rPr>
              <a:t>We work with partners to achieve lasting results for marginalized communities.</a:t>
            </a:r>
          </a:p>
          <a:p>
            <a:endParaRPr lang="en-US" sz="1100" dirty="0">
              <a:solidFill>
                <a:schemeClr val="bg2"/>
              </a:solidFill>
              <a:latin typeface="Fira Sans Condensed" panose="020B0503050000020004" pitchFamily="34" charset="0"/>
            </a:endParaRPr>
          </a:p>
          <a:p>
            <a:r>
              <a:rPr lang="en-US" sz="1100" dirty="0">
                <a:solidFill>
                  <a:schemeClr val="bg2"/>
                </a:solidFill>
                <a:latin typeface="Fira Sans Condensed" panose="020B0503050000020004" pitchFamily="34" charset="0"/>
              </a:rPr>
              <a:t>CARE focuses on empowering particularly marginalized and vulnerable women in Cambodia, including urban women who are marginalized by occupation, rural women who are denied multiple rights, and women and girls from ethnic minorities. CARE focuses primarily on the northeast of the country, Phnom Penh, and surrounding areas. </a:t>
            </a:r>
          </a:p>
          <a:p>
            <a:endParaRPr lang="en-US" sz="1100" dirty="0">
              <a:solidFill>
                <a:schemeClr val="bg2"/>
              </a:solidFill>
              <a:latin typeface="Fira Sans Condensed" panose="020B0503050000020004" pitchFamily="34" charset="0"/>
            </a:endParaRPr>
          </a:p>
          <a:p>
            <a:r>
              <a:rPr lang="en-US" sz="1100" dirty="0">
                <a:solidFill>
                  <a:schemeClr val="bg2"/>
                </a:solidFill>
                <a:latin typeface="Fira Sans Condensed" panose="020B0503050000020004" pitchFamily="34" charset="0"/>
              </a:rPr>
              <a:t>CARE aims to tackle the underlying causes of poverty and social injustice and to bring lasting change to the lives of poor and vulnerable people by strengthening gender equality and women’s voice, promoting inclusive governance and increasing women’s resilience. CARE knows that it cannot achieve this mission without a team of dedicated, passionate and qualified people. </a:t>
            </a:r>
          </a:p>
          <a:p>
            <a:endParaRPr lang="en-US" sz="1100" dirty="0">
              <a:solidFill>
                <a:schemeClr val="bg2"/>
              </a:solidFill>
              <a:latin typeface="Fira Sans Condensed" panose="020B0503050000020004" pitchFamily="34" charset="0"/>
            </a:endParaRPr>
          </a:p>
          <a:p>
            <a:r>
              <a:rPr lang="en-US" sz="1100" dirty="0">
                <a:solidFill>
                  <a:schemeClr val="bg2"/>
                </a:solidFill>
                <a:latin typeface="Fira Sans Condensed" panose="020B0503050000020004" pitchFamily="34" charset="0"/>
              </a:rPr>
              <a:t>CARE values teamwork, critical thinking, interpersonal skills and enthusiasm. CARE is committed to providing a supportive and inclusive workplace, where team members are encouraged to learn, grow and share their views. CARE promotes equality and diversity in the workplace as well as within its projects.</a:t>
            </a:r>
          </a:p>
          <a:p>
            <a:endParaRPr lang="en-US" sz="1100" dirty="0">
              <a:solidFill>
                <a:schemeClr val="bg2"/>
              </a:solidFill>
              <a:latin typeface="Fira Sans Condensed" panose="020B0503050000020004" pitchFamily="34" charset="0"/>
            </a:endParaRPr>
          </a:p>
          <a:p>
            <a:r>
              <a:rPr lang="en-US" sz="1100" dirty="0">
                <a:solidFill>
                  <a:schemeClr val="bg2"/>
                </a:solidFill>
                <a:latin typeface="Fira Sans Condensed" panose="020B0503050000020004" pitchFamily="34" charset="0"/>
              </a:rPr>
              <a:t>CARE is seeking a qualified </a:t>
            </a:r>
            <a:r>
              <a:rPr lang="en-US" sz="1100" b="1" dirty="0">
                <a:solidFill>
                  <a:schemeClr val="bg2"/>
                </a:solidFill>
                <a:latin typeface="Fira Sans Condensed" panose="020B0503050000020004" pitchFamily="34" charset="0"/>
              </a:rPr>
              <a:t>Cambodian national</a:t>
            </a:r>
            <a:r>
              <a:rPr lang="en-US" sz="1100" dirty="0">
                <a:solidFill>
                  <a:schemeClr val="bg2"/>
                </a:solidFill>
                <a:latin typeface="Fira Sans Condensed" panose="020B0503050000020004" pitchFamily="34" charset="0"/>
              </a:rPr>
              <a:t> candidate to fill the position of </a:t>
            </a:r>
            <a:r>
              <a:rPr lang="en-US" sz="1100" b="1" dirty="0">
                <a:solidFill>
                  <a:schemeClr val="bg2"/>
                </a:solidFill>
                <a:latin typeface="Fira Sans Condensed" panose="020B0503050000020004" pitchFamily="34" charset="0"/>
              </a:rPr>
              <a:t>Project Manager – Gender Based Violence (PM-GBV and Disability Inclusion)</a:t>
            </a:r>
            <a:r>
              <a:rPr lang="en-US" sz="1100" dirty="0">
                <a:solidFill>
                  <a:schemeClr val="bg2"/>
                </a:solidFill>
                <a:latin typeface="Fira Sans Condensed" panose="020B0503050000020004" pitchFamily="34" charset="0"/>
              </a:rPr>
              <a:t> based in Phnom Penh, with very frequent travel to </a:t>
            </a:r>
            <a:r>
              <a:rPr lang="en-US" sz="1100" dirty="0" err="1">
                <a:solidFill>
                  <a:schemeClr val="bg2"/>
                </a:solidFill>
                <a:latin typeface="Fira Sans Condensed" panose="020B0503050000020004" pitchFamily="34" charset="0"/>
              </a:rPr>
              <a:t>Ratanakiri</a:t>
            </a:r>
            <a:r>
              <a:rPr lang="en-US" sz="1100" dirty="0">
                <a:solidFill>
                  <a:schemeClr val="bg2"/>
                </a:solidFill>
                <a:latin typeface="Fira Sans Condensed" panose="020B0503050000020004" pitchFamily="34" charset="0"/>
              </a:rPr>
              <a:t>  and other sites as required.</a:t>
            </a:r>
          </a:p>
          <a:p>
            <a:endParaRPr lang="en-US" sz="1100" dirty="0">
              <a:solidFill>
                <a:schemeClr val="bg2"/>
              </a:solidFill>
              <a:latin typeface="Fira Sans Condensed" panose="020B0503050000020004" pitchFamily="34" charset="0"/>
            </a:endParaRPr>
          </a:p>
          <a:p>
            <a:pPr algn="l"/>
            <a:r>
              <a:rPr lang="en-US" sz="1100" b="1" dirty="0">
                <a:solidFill>
                  <a:schemeClr val="tx2"/>
                </a:solidFill>
                <a:latin typeface="Fira Sans Condensed" panose="020B0503050000020004" pitchFamily="34" charset="0"/>
              </a:rPr>
              <a:t>Salary Range: $1,262-1,342</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The Summary of Job Responsibilities are listed below:</a:t>
            </a:r>
          </a:p>
          <a:p>
            <a:pPr marL="228600" indent="-228600" algn="l">
              <a:buAutoNum type="arabicPeriod"/>
            </a:pPr>
            <a:r>
              <a:rPr lang="en-US" sz="1100" dirty="0">
                <a:solidFill>
                  <a:schemeClr val="bg2"/>
                </a:solidFill>
                <a:latin typeface="Fira Sans Condensed" panose="020B0503050000020004" pitchFamily="34" charset="0"/>
              </a:rPr>
              <a:t>Strategy and Leadership</a:t>
            </a:r>
          </a:p>
          <a:p>
            <a:pPr marL="228600" indent="-228600" algn="l">
              <a:buAutoNum type="arabicPeriod"/>
            </a:pPr>
            <a:r>
              <a:rPr lang="en-US" sz="1100" dirty="0">
                <a:solidFill>
                  <a:schemeClr val="bg2"/>
                </a:solidFill>
                <a:latin typeface="Fira Sans Condensed" panose="020B0503050000020004" pitchFamily="34" charset="0"/>
              </a:rPr>
              <a:t>Project Planning and Implementation</a:t>
            </a:r>
          </a:p>
          <a:p>
            <a:pPr marL="228600" indent="-228600" algn="l">
              <a:buAutoNum type="arabicPeriod"/>
            </a:pPr>
            <a:r>
              <a:rPr lang="en-US" sz="1100" dirty="0">
                <a:solidFill>
                  <a:schemeClr val="bg2"/>
                </a:solidFill>
                <a:latin typeface="Fira Sans Condensed" panose="020B0503050000020004" pitchFamily="34" charset="0"/>
              </a:rPr>
              <a:t>Budget Management</a:t>
            </a:r>
          </a:p>
          <a:p>
            <a:pPr marL="228600" indent="-228600" algn="l">
              <a:buAutoNum type="arabicPeriod"/>
            </a:pPr>
            <a:r>
              <a:rPr lang="en-US" sz="1100" dirty="0">
                <a:solidFill>
                  <a:schemeClr val="bg2"/>
                </a:solidFill>
                <a:latin typeface="Fira Sans Condensed" panose="020B0503050000020004" pitchFamily="34" charset="0"/>
              </a:rPr>
              <a:t>Monitoring Evaluation and Learning (MEL)</a:t>
            </a:r>
          </a:p>
          <a:p>
            <a:pPr marL="228600" indent="-228600" algn="l">
              <a:buAutoNum type="arabicPeriod"/>
            </a:pPr>
            <a:r>
              <a:rPr lang="en-US" sz="1100" dirty="0">
                <a:solidFill>
                  <a:schemeClr val="bg2"/>
                </a:solidFill>
                <a:latin typeface="Fira Sans Condensed" panose="020B0503050000020004" pitchFamily="34" charset="0"/>
              </a:rPr>
              <a:t>Partnerships and Networking</a:t>
            </a:r>
          </a:p>
          <a:p>
            <a:pPr marL="228600" indent="-228600" algn="l">
              <a:buAutoNum type="arabicPeriod"/>
            </a:pPr>
            <a:r>
              <a:rPr lang="en-US" sz="1100" dirty="0">
                <a:solidFill>
                  <a:schemeClr val="bg2"/>
                </a:solidFill>
                <a:latin typeface="Fira Sans Condensed" panose="020B0503050000020004" pitchFamily="34" charset="0"/>
              </a:rPr>
              <a:t>Team Supervision</a:t>
            </a:r>
          </a:p>
          <a:p>
            <a:pPr marL="228600" indent="-228600" algn="l">
              <a:buAutoNum type="arabicPeriod"/>
            </a:pPr>
            <a:r>
              <a:rPr lang="en-US" sz="1100" dirty="0">
                <a:solidFill>
                  <a:schemeClr val="bg2"/>
                </a:solidFill>
                <a:latin typeface="Fira Sans Condensed" panose="020B0503050000020004" pitchFamily="34" charset="0"/>
              </a:rPr>
              <a:t>Other Responsibilities</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Applicant should possess a minimum Bachelor's degree in Social Science, Project Management, or Public Health, or equivalent experience of at least 5 years in community development or project management with an International Non-Government Organization (INGO) or Non-Government Organization (NGO). </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Applicant must have a proven understanding of Cambodian Ethnic Minorities, including their cultures, languages, and issues. Additionally, they should demonstrate expertise in project and financial management, strong training and facilitation skills, effective public speaking abilities, and proficiency in developing networks and relationships with stakeholders. The candidate should adhere to standard policies and procedures, exhibit leadership qualities, critical thinking abilities, and sound judgment. </a:t>
            </a:r>
          </a:p>
          <a:p>
            <a:pPr algn="l"/>
            <a:endParaRPr lang="en-US" sz="1100" dirty="0">
              <a:solidFill>
                <a:schemeClr val="bg2"/>
              </a:solidFill>
              <a:latin typeface="Fira Sans Condensed" panose="020B0503050000020004" pitchFamily="34" charset="0"/>
            </a:endParaRPr>
          </a:p>
        </p:txBody>
      </p:sp>
      <p:sp>
        <p:nvSpPr>
          <p:cNvPr id="12" name="Rectangle 11">
            <a:extLst>
              <a:ext uri="{FF2B5EF4-FFF2-40B4-BE49-F238E27FC236}">
                <a16:creationId xmlns:a16="http://schemas.microsoft.com/office/drawing/2014/main" id="{3DFD6C7E-E0DA-0C8A-98DE-712F81E6B164}"/>
              </a:ext>
            </a:extLst>
          </p:cNvPr>
          <p:cNvSpPr/>
          <p:nvPr/>
        </p:nvSpPr>
        <p:spPr>
          <a:xfrm>
            <a:off x="5264500" y="316417"/>
            <a:ext cx="1361819" cy="492573"/>
          </a:xfrm>
          <a:prstGeom prst="rect">
            <a:avLst/>
          </a:prstGeom>
          <a:ln>
            <a:solidFill>
              <a:srgbClr val="E36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white letter on a black background&#10;&#10;Description automatically generated with medium confidence">
            <a:extLst>
              <a:ext uri="{FF2B5EF4-FFF2-40B4-BE49-F238E27FC236}">
                <a16:creationId xmlns:a16="http://schemas.microsoft.com/office/drawing/2014/main" id="{D2E13E27-BCF8-17BB-F76C-953C0C3E02C4}"/>
              </a:ext>
            </a:extLst>
          </p:cNvPr>
          <p:cNvPicPr>
            <a:picLocks noChangeAspect="1"/>
          </p:cNvPicPr>
          <p:nvPr/>
        </p:nvPicPr>
        <p:blipFill>
          <a:blip r:embed="rId5"/>
          <a:stretch>
            <a:fillRect/>
          </a:stretch>
        </p:blipFill>
        <p:spPr>
          <a:xfrm>
            <a:off x="5509118" y="397032"/>
            <a:ext cx="1027564" cy="331345"/>
          </a:xfrm>
          <a:prstGeom prst="rect">
            <a:avLst/>
          </a:prstGeom>
        </p:spPr>
      </p:pic>
      <p:sp>
        <p:nvSpPr>
          <p:cNvPr id="2" name="TextBox 1">
            <a:extLst>
              <a:ext uri="{FF2B5EF4-FFF2-40B4-BE49-F238E27FC236}">
                <a16:creationId xmlns:a16="http://schemas.microsoft.com/office/drawing/2014/main" id="{6B6B0009-972B-C148-AF22-ED96EAD89EF3}"/>
              </a:ext>
            </a:extLst>
          </p:cNvPr>
          <p:cNvSpPr txBox="1"/>
          <p:nvPr/>
        </p:nvSpPr>
        <p:spPr>
          <a:xfrm>
            <a:off x="132921" y="902540"/>
            <a:ext cx="6542938" cy="673646"/>
          </a:xfrm>
          <a:prstGeom prst="rect">
            <a:avLst/>
          </a:prstGeom>
          <a:noFill/>
        </p:spPr>
        <p:txBody>
          <a:bodyPr wrap="square" rtlCol="0">
            <a:spAutoFit/>
          </a:bodyPr>
          <a:lstStyle/>
          <a:p>
            <a:r>
              <a:rPr lang="en-US" sz="1659" b="1" dirty="0">
                <a:solidFill>
                  <a:schemeClr val="bg2"/>
                </a:solidFill>
                <a:latin typeface="Fira Sans Condensed" panose="020B0503050000020004" pitchFamily="34" charset="0"/>
              </a:rPr>
              <a:t>Re-advert - Project Manager – Gender Based Violence </a:t>
            </a:r>
          </a:p>
          <a:p>
            <a:pPr algn="ctr"/>
            <a:endParaRPr lang="en-PH" sz="1059" b="1" dirty="0">
              <a:solidFill>
                <a:srgbClr val="993300"/>
              </a:solidFill>
              <a:latin typeface="Fira Sans Condensed"/>
              <a:ea typeface="Fira Sans Condensed"/>
              <a:cs typeface="Fira Sans Condensed"/>
              <a:sym typeface="Fira Sans Condensed"/>
            </a:endParaRPr>
          </a:p>
          <a:p>
            <a:pPr algn="ctr"/>
            <a:endParaRPr lang="en-US" sz="1059" dirty="0">
              <a:solidFill>
                <a:schemeClr val="bg2"/>
              </a:solidFill>
              <a:latin typeface="Fira Sans Condensed" panose="020B0503050000020004" pitchFamily="34" charset="0"/>
            </a:endParaRPr>
          </a:p>
        </p:txBody>
      </p:sp>
    </p:spTree>
    <p:extLst>
      <p:ext uri="{BB962C8B-B14F-4D97-AF65-F5344CB8AC3E}">
        <p14:creationId xmlns:p14="http://schemas.microsoft.com/office/powerpoint/2010/main" val="79120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idx="4294967295"/>
          </p:nvPr>
        </p:nvSpPr>
        <p:spPr>
          <a:xfrm>
            <a:off x="293623" y="398691"/>
            <a:ext cx="1674572" cy="353083"/>
          </a:xfrm>
          <a:prstGeom prst="rect">
            <a:avLst/>
          </a:prstGeom>
          <a:noFill/>
          <a:ln>
            <a:noFill/>
            <a:prstDash/>
          </a:ln>
          <a:effectLst/>
        </p:spPr>
        <p:txBody>
          <a:bodyPr rot="0" spcFirstLastPara="0" vertOverflow="overflow" horzOverflow="overflow" vert="horz" wrap="none" lIns="80682" tIns="40341" rIns="80682" bIns="40341" numCol="1" spcCol="0" rtlCol="0" fromWordArt="0" anchor="t" anchorCtr="0" forceAA="0" compatLnSpc="1">
            <a:prstTxWarp prst="textNoShape">
              <a:avLst/>
            </a:prstTxWarp>
            <a:spAutoFit/>
          </a:bodyPr>
          <a:lstStyle/>
          <a:p>
            <a:pPr defTabSz="449505">
              <a:lnSpc>
                <a:spcPct val="100000"/>
              </a:lnSpc>
              <a:spcBef>
                <a:spcPts val="0"/>
              </a:spcBef>
              <a:defRPr/>
            </a:pPr>
            <a:r>
              <a:rPr lang="en-US" sz="1765" dirty="0">
                <a:solidFill>
                  <a:srgbClr val="FFFFFE"/>
                </a:solidFill>
                <a:latin typeface="Fira Sans Condensed" panose="020B0503050000020004" pitchFamily="34" charset="0"/>
                <a:ea typeface="+mn-ea"/>
                <a:cs typeface="+mn-cs"/>
              </a:rPr>
              <a:t>Job Opportunity</a:t>
            </a:r>
          </a:p>
        </p:txBody>
      </p:sp>
      <p:cxnSp>
        <p:nvCxnSpPr>
          <p:cNvPr id="27" name="Straight Connector 26">
            <a:extLst>
              <a:ext uri="{FF2B5EF4-FFF2-40B4-BE49-F238E27FC236}">
                <a16:creationId xmlns:a16="http://schemas.microsoft.com/office/drawing/2014/main" id="{607469C0-6FDF-25E9-7DB1-2E78457CDF7B}"/>
              </a:ext>
              <a:ext uri="{C183D7F6-B498-43B3-948B-1728B52AA6E4}">
                <adec:decorative xmlns:adec="http://schemas.microsoft.com/office/drawing/2017/decorative" val="1"/>
              </a:ext>
            </a:extLst>
          </p:cNvPr>
          <p:cNvCxnSpPr/>
          <p:nvPr/>
        </p:nvCxnSpPr>
        <p:spPr>
          <a:xfrm>
            <a:off x="296664" y="9508146"/>
            <a:ext cx="633756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669" name="TextBox 668">
            <a:extLst>
              <a:ext uri="{FF2B5EF4-FFF2-40B4-BE49-F238E27FC236}">
                <a16:creationId xmlns:a16="http://schemas.microsoft.com/office/drawing/2014/main" id="{7A0AC995-6D12-A44F-AB17-ECBA811379EC}"/>
              </a:ext>
            </a:extLst>
          </p:cNvPr>
          <p:cNvSpPr txBox="1"/>
          <p:nvPr/>
        </p:nvSpPr>
        <p:spPr>
          <a:xfrm>
            <a:off x="2526292" y="9560031"/>
            <a:ext cx="1685805" cy="162461"/>
          </a:xfrm>
          <a:prstGeom prst="rect">
            <a:avLst/>
          </a:prstGeom>
          <a:noFill/>
        </p:spPr>
        <p:txBody>
          <a:bodyPr wrap="square" lIns="0" tIns="0" rIns="0" bIns="0" rtlCol="0">
            <a:noAutofit/>
          </a:bodyPr>
          <a:lstStyle/>
          <a:p>
            <a:pPr algn="ctr"/>
            <a:r>
              <a:rPr lang="en-US" sz="1059" dirty="0">
                <a:solidFill>
                  <a:schemeClr val="tx2"/>
                </a:solidFill>
                <a:latin typeface="Fira Sans Condensed" panose="020B0503050000020004" pitchFamily="34" charset="0"/>
                <a:ea typeface="Fira Sans" panose="020B0503050000020004" pitchFamily="34" charset="0"/>
              </a:rPr>
              <a:t>care-cambodia.org</a:t>
            </a:r>
          </a:p>
        </p:txBody>
      </p:sp>
      <p:pic>
        <p:nvPicPr>
          <p:cNvPr id="37" name="Picture 36">
            <a:extLst>
              <a:ext uri="{FF2B5EF4-FFF2-40B4-BE49-F238E27FC236}">
                <a16:creationId xmlns:a16="http://schemas.microsoft.com/office/drawing/2014/main" id="{1DD1A21E-C486-DFD9-E4CB-7A45721F04A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0547" y="3873690"/>
            <a:ext cx="753835" cy="753835"/>
          </a:xfrm>
          <a:prstGeom prst="rect">
            <a:avLst/>
          </a:prstGeom>
        </p:spPr>
      </p:pic>
      <p:sp>
        <p:nvSpPr>
          <p:cNvPr id="3" name="TextBox 2">
            <a:extLst>
              <a:ext uri="{FF2B5EF4-FFF2-40B4-BE49-F238E27FC236}">
                <a16:creationId xmlns:a16="http://schemas.microsoft.com/office/drawing/2014/main" id="{5CFEC693-BF1F-A5DC-88DF-CDFBA64AB149}"/>
              </a:ext>
            </a:extLst>
          </p:cNvPr>
          <p:cNvSpPr txBox="1"/>
          <p:nvPr/>
        </p:nvSpPr>
        <p:spPr>
          <a:xfrm>
            <a:off x="122495" y="1070018"/>
            <a:ext cx="6493398" cy="9348713"/>
          </a:xfrm>
          <a:prstGeom prst="rect">
            <a:avLst/>
          </a:prstGeom>
          <a:noFill/>
        </p:spPr>
        <p:txBody>
          <a:bodyPr wrap="square" rtlCol="0">
            <a:spAutoFit/>
          </a:bodyPr>
          <a:lstStyle/>
          <a:p>
            <a:pPr algn="l"/>
            <a:r>
              <a:rPr lang="en-US" sz="1100" dirty="0">
                <a:solidFill>
                  <a:schemeClr val="bg2"/>
                </a:solidFill>
                <a:latin typeface="Fira Sans Condensed" panose="020B0503050000020004" pitchFamily="34" charset="0"/>
              </a:rPr>
              <a:t>Applicant must possess excellent organizational and time management skills, maintain honesty, reliability, and integrity while ensuring confidentiality. Moreover, they should advocate for gender equality and women’s empowerment, aligning with CARE’s values, including ethnic diversity and cultural sensitivity. </a:t>
            </a:r>
          </a:p>
          <a:p>
            <a:pPr algn="l"/>
            <a:r>
              <a:rPr lang="en-US" sz="1100" dirty="0">
                <a:solidFill>
                  <a:schemeClr val="bg2"/>
                </a:solidFill>
                <a:latin typeface="Fira Sans Condensed" panose="020B0503050000020004" pitchFamily="34" charset="0"/>
              </a:rPr>
              <a:t>Proficiency in both Khmer and English, along with excellent Microsoft Office skills, particularly in Word and Excel, is essential.</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While your demonstrated experience is valuable, CARE is seeking a candidate who brings existing knowledge of, or a willingness to learn about CARE, gender equality and women’s empowerment activities.</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As with all CARE employees, you will need to uphold and promote CARE’s commitment to Child Protection and the Protection from Sexual Harassment, Exploitation and Abuse.</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CARE will provide you with a supportive and flexible working environment designed to </a:t>
            </a:r>
            <a:r>
              <a:rPr lang="en-US" sz="1100" dirty="0" err="1">
                <a:solidFill>
                  <a:schemeClr val="bg2"/>
                </a:solidFill>
                <a:latin typeface="Fira Sans Condensed" panose="020B0503050000020004" pitchFamily="34" charset="0"/>
              </a:rPr>
              <a:t>recognise</a:t>
            </a:r>
            <a:r>
              <a:rPr lang="en-US" sz="1100" dirty="0">
                <a:solidFill>
                  <a:schemeClr val="bg2"/>
                </a:solidFill>
                <a:latin typeface="Fira Sans Condensed" panose="020B0503050000020004" pitchFamily="34" charset="0"/>
              </a:rPr>
              <a:t> your valuable contributions and ensure a healthy work-life balance. CARE encourages continuous improvement through learning and development opportunities.</a:t>
            </a:r>
          </a:p>
          <a:p>
            <a:endParaRPr lang="en-US" sz="1100" dirty="0">
              <a:solidFill>
                <a:schemeClr val="bg2"/>
              </a:solidFill>
              <a:latin typeface="Fira Sans Condensed" panose="020B0503050000020004" pitchFamily="34" charset="0"/>
            </a:endParaRPr>
          </a:p>
          <a:p>
            <a:pPr algn="l"/>
            <a:r>
              <a:rPr lang="en-US" sz="1100" b="1" dirty="0">
                <a:solidFill>
                  <a:schemeClr val="bg2"/>
                </a:solidFill>
                <a:latin typeface="Fira Sans Condensed" panose="020B0503050000020004" pitchFamily="34" charset="0"/>
              </a:rPr>
              <a:t>Please refer to the JD for more detailed information</a:t>
            </a:r>
          </a:p>
          <a:p>
            <a:pPr algn="l"/>
            <a:endParaRPr lang="en-US" sz="1100" dirty="0">
              <a:solidFill>
                <a:schemeClr val="bg2"/>
              </a:solidFill>
              <a:latin typeface="Fira Sans Condensed" panose="020B0503050000020004" pitchFamily="34" charset="0"/>
            </a:endParaRPr>
          </a:p>
          <a:p>
            <a:pPr algn="l"/>
            <a:r>
              <a:rPr lang="en-US" sz="1100" b="1" dirty="0">
                <a:solidFill>
                  <a:schemeClr val="tx2"/>
                </a:solidFill>
                <a:latin typeface="Fira Sans Condensed" panose="020B0503050000020004" pitchFamily="34" charset="0"/>
              </a:rPr>
              <a:t>I. APPLICATION INFORMATION</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Interested candidates are requested to submit a CARE application form along with CV and cover letter to </a:t>
            </a:r>
            <a:r>
              <a:rPr lang="en-US" sz="1100" b="1" dirty="0">
                <a:solidFill>
                  <a:schemeClr val="bg2"/>
                </a:solidFill>
                <a:latin typeface="Fira Sans Condensed" panose="020B0503050000020004" pitchFamily="34" charset="0"/>
              </a:rPr>
              <a:t>khm.jobs@care.org </a:t>
            </a:r>
            <a:r>
              <a:rPr lang="en-US" sz="1100" dirty="0">
                <a:solidFill>
                  <a:schemeClr val="bg2"/>
                </a:solidFill>
                <a:latin typeface="Fira Sans Condensed" panose="020B0503050000020004" pitchFamily="34" charset="0"/>
              </a:rPr>
              <a:t>by the Subject </a:t>
            </a:r>
            <a:r>
              <a:rPr lang="en-US" sz="1100" b="1" dirty="0">
                <a:solidFill>
                  <a:schemeClr val="bg2"/>
                </a:solidFill>
                <a:latin typeface="Fira Sans Condensed" panose="020B0503050000020004" pitchFamily="34" charset="0"/>
              </a:rPr>
              <a:t>“Applying for Position’s Title PM - GBV</a:t>
            </a:r>
            <a:r>
              <a:rPr lang="en-US" sz="1100" dirty="0">
                <a:solidFill>
                  <a:schemeClr val="bg2"/>
                </a:solidFill>
                <a:latin typeface="Fira Sans Condensed" panose="020B0503050000020004" pitchFamily="34" charset="0"/>
              </a:rPr>
              <a:t>, or at the CARE Country Office at #39 (3rd floor), Street 352, Sangkat </a:t>
            </a:r>
            <a:r>
              <a:rPr lang="en-US" sz="1100" dirty="0" err="1">
                <a:solidFill>
                  <a:schemeClr val="bg2"/>
                </a:solidFill>
                <a:latin typeface="Fira Sans Condensed" panose="020B0503050000020004" pitchFamily="34" charset="0"/>
              </a:rPr>
              <a:t>Boeng</a:t>
            </a:r>
            <a:r>
              <a:rPr lang="en-US" sz="1100" dirty="0">
                <a:solidFill>
                  <a:schemeClr val="bg2"/>
                </a:solidFill>
                <a:latin typeface="Fira Sans Condensed" panose="020B0503050000020004" pitchFamily="34" charset="0"/>
              </a:rPr>
              <a:t> Keng Kang Ti </a:t>
            </a:r>
            <a:r>
              <a:rPr lang="en-US" sz="1100" dirty="0" err="1">
                <a:solidFill>
                  <a:schemeClr val="bg2"/>
                </a:solidFill>
                <a:latin typeface="Fira Sans Condensed" panose="020B0503050000020004" pitchFamily="34" charset="0"/>
              </a:rPr>
              <a:t>Muoy</a:t>
            </a:r>
            <a:r>
              <a:rPr lang="en-US" sz="1100" dirty="0">
                <a:solidFill>
                  <a:schemeClr val="bg2"/>
                </a:solidFill>
                <a:latin typeface="Fira Sans Condensed" panose="020B0503050000020004" pitchFamily="34" charset="0"/>
              </a:rPr>
              <a:t>, Khan </a:t>
            </a:r>
            <a:r>
              <a:rPr lang="en-US" sz="1100" dirty="0" err="1">
                <a:solidFill>
                  <a:schemeClr val="bg2"/>
                </a:solidFill>
                <a:latin typeface="Fira Sans Condensed" panose="020B0503050000020004" pitchFamily="34" charset="0"/>
              </a:rPr>
              <a:t>Boeng</a:t>
            </a:r>
            <a:r>
              <a:rPr lang="en-US" sz="1100" dirty="0">
                <a:solidFill>
                  <a:schemeClr val="bg2"/>
                </a:solidFill>
                <a:latin typeface="Fira Sans Condensed" panose="020B0503050000020004" pitchFamily="34" charset="0"/>
              </a:rPr>
              <a:t> Keng Kang, Phnom </a:t>
            </a:r>
            <a:r>
              <a:rPr lang="en-US" sz="1100" dirty="0" err="1">
                <a:solidFill>
                  <a:schemeClr val="bg2"/>
                </a:solidFill>
                <a:latin typeface="Fira Sans Condensed" panose="020B0503050000020004" pitchFamily="34" charset="0"/>
              </a:rPr>
              <a:t>Phnom</a:t>
            </a:r>
            <a:r>
              <a:rPr lang="en-US" sz="1100" dirty="0">
                <a:solidFill>
                  <a:schemeClr val="bg2"/>
                </a:solidFill>
                <a:latin typeface="Fira Sans Condensed" panose="020B0503050000020004" pitchFamily="34" charset="0"/>
              </a:rPr>
              <a:t> Penh, Cambodia. A detailed job description and application form is available on </a:t>
            </a:r>
            <a:r>
              <a:rPr lang="en-US" sz="1100" b="1" dirty="0">
                <a:solidFill>
                  <a:schemeClr val="bg2"/>
                </a:solidFill>
                <a:latin typeface="Fira Sans Condensed" panose="020B0503050000020004" pitchFamily="34" charset="0"/>
              </a:rPr>
              <a:t>www.care-cambodia.org</a:t>
            </a:r>
            <a:r>
              <a:rPr lang="en-US" sz="1100" dirty="0">
                <a:solidFill>
                  <a:schemeClr val="bg2"/>
                </a:solidFill>
                <a:latin typeface="Fira Sans Condensed" panose="020B0503050000020004" pitchFamily="34" charset="0"/>
              </a:rPr>
              <a:t> or </a:t>
            </a:r>
            <a:r>
              <a:rPr lang="en-US" sz="1100" b="1" dirty="0">
                <a:solidFill>
                  <a:schemeClr val="bg2"/>
                </a:solidFill>
                <a:latin typeface="Fira Sans Condensed" panose="020B0503050000020004" pitchFamily="34" charset="0"/>
              </a:rPr>
              <a:t>www.bongthom.com</a:t>
            </a:r>
            <a:r>
              <a:rPr lang="en-US" sz="1100" dirty="0">
                <a:solidFill>
                  <a:schemeClr val="bg2"/>
                </a:solidFill>
                <a:latin typeface="Fira Sans Condensed" panose="020B0503050000020004" pitchFamily="34" charset="0"/>
              </a:rPr>
              <a:t>. Applicants will be reviewed on a rolling basis with a deadline of 30 May 2024. Only shortlisted applicants will be contacted. Submitted documents will not be returned. In return for your commitment, you will benefit from a comprehensive benefits package.</a:t>
            </a:r>
          </a:p>
          <a:p>
            <a:pPr algn="l"/>
            <a:endParaRPr lang="en-US" sz="1100" dirty="0">
              <a:solidFill>
                <a:schemeClr val="bg2"/>
              </a:solidFill>
              <a:latin typeface="Fira Sans Condensed" panose="020B0503050000020004" pitchFamily="34" charset="0"/>
            </a:endParaRPr>
          </a:p>
          <a:p>
            <a:pPr algn="l"/>
            <a:r>
              <a:rPr lang="en-US" sz="1100" dirty="0">
                <a:solidFill>
                  <a:schemeClr val="bg2"/>
                </a:solidFill>
                <a:latin typeface="Fira Sans Condensed" panose="020B0503050000020004" pitchFamily="34" charset="0"/>
              </a:rPr>
              <a:t>CARE is an equal opportunity employer committed to a diverse workforce. All qualified applicants are encouraged to apply, including women, LGBTQI+ individuals, people with disabilities, members of ethnic minorities and members of other marginalized groups. CARE International in Cambodia is committed to protecting the rights of children. CARE International in Cambodia reserves the right to conduct screening procedures to ensure a child safe environment.</a:t>
            </a:r>
          </a:p>
          <a:p>
            <a:pPr algn="l"/>
            <a:endParaRPr lang="en-US" sz="1100" dirty="0">
              <a:solidFill>
                <a:schemeClr val="bg2"/>
              </a:solidFill>
              <a:latin typeface="Fira Sans Condensed" panose="020B0503050000020004" pitchFamily="34" charset="0"/>
            </a:endParaRPr>
          </a:p>
          <a:p>
            <a:r>
              <a:rPr lang="en-US" sz="1100" i="1" dirty="0">
                <a:solidFill>
                  <a:schemeClr val="tx2"/>
                </a:solidFill>
                <a:latin typeface="Fira Sans Condensed" panose="020B0503050000020004" pitchFamily="34" charset="0"/>
              </a:rPr>
              <a:t>CARE International In Cambodia participates in the Steering Committee for Humanitarian Response's Misconduct Disclosure Scheme.  CARE International In Cambodia reserves the right to seek information from job applicants’ previous employers about incidents of sexual exploitation, sexual abuse and/or sexual harassment, and/or child abuse the applicant may have been found guilty to have committed or about which an investigation was in the process of being carried out at the time of the termination of the applicant’s employment with that employer.  By submitting the application, the job applicant confirms that s/he has no objection to CARE Cambodia requesting the information specified above.</a:t>
            </a:r>
          </a:p>
          <a:p>
            <a:endParaRPr lang="en-US" sz="1100" i="1" dirty="0">
              <a:solidFill>
                <a:schemeClr val="tx2"/>
              </a:solidFill>
              <a:latin typeface="Fira Sans Condensed" panose="020B0503050000020004" pitchFamily="34" charset="0"/>
            </a:endParaRPr>
          </a:p>
          <a:p>
            <a:r>
              <a:rPr lang="en-US" sz="1050" b="0" i="0" dirty="0">
                <a:solidFill>
                  <a:srgbClr val="555555"/>
                </a:solidFill>
                <a:effectLst/>
                <a:latin typeface="Roboto" panose="02000000000000000000" pitchFamily="2" charset="0"/>
              </a:rPr>
              <a:t>CARE places human dignity at the </a:t>
            </a:r>
            <a:r>
              <a:rPr lang="en-US" sz="1050" b="0" i="0" dirty="0" err="1">
                <a:solidFill>
                  <a:srgbClr val="555555"/>
                </a:solidFill>
                <a:effectLst/>
                <a:latin typeface="Roboto" panose="02000000000000000000" pitchFamily="2" charset="0"/>
              </a:rPr>
              <a:t>centre</a:t>
            </a:r>
            <a:r>
              <a:rPr lang="en-US" sz="1050" b="0" i="0" dirty="0">
                <a:solidFill>
                  <a:srgbClr val="555555"/>
                </a:solidFill>
                <a:effectLst/>
                <a:latin typeface="Roboto" panose="02000000000000000000" pitchFamily="2" charset="0"/>
              </a:rPr>
              <a:t> of its relief and development work. At the heart of CARE’s efforts to impact poverty and social justice is its engagement with marginalized communities, and vulnerable adults and children. Vulnerable adults and children are particularly at risk of sexual exploitation and abuse. CARE commits to the protection from sexual harassment, exploitation and abuse (PSHEA) of vulnerable adults, involving CARE Employees and Related Personnel. CARE has a zero tolerance toward sexual exploitation and abuse and child abuse. CARE takes seriously all concerns and complaints about sexual exploitation and abuse and child abuse involving CARE Employees and Related Personnel.</a:t>
            </a:r>
            <a:endParaRPr lang="en-US" sz="1100" i="1" dirty="0">
              <a:solidFill>
                <a:schemeClr val="tx2"/>
              </a:solidFill>
              <a:latin typeface="Fira Sans Condensed" panose="020B0503050000020004" pitchFamily="34" charset="0"/>
            </a:endParaRPr>
          </a:p>
          <a:p>
            <a:endParaRPr lang="en-US" sz="1100" dirty="0">
              <a:solidFill>
                <a:schemeClr val="bg2"/>
              </a:solidFill>
              <a:latin typeface="Fira Sans Condensed" panose="020B0503050000020004" pitchFamily="34" charset="0"/>
            </a:endParaRPr>
          </a:p>
          <a:p>
            <a:endParaRPr lang="en-US" sz="1100" dirty="0">
              <a:solidFill>
                <a:schemeClr val="bg2"/>
              </a:solidFill>
              <a:latin typeface="Fira Sans Condensed" panose="020B0503050000020004" pitchFamily="34" charset="0"/>
            </a:endParaRPr>
          </a:p>
          <a:p>
            <a:endParaRPr lang="en-US" sz="1100" dirty="0">
              <a:solidFill>
                <a:schemeClr val="bg2"/>
              </a:solidFill>
              <a:latin typeface="Fira Sans Condensed" panose="020B0503050000020004" pitchFamily="34" charset="0"/>
            </a:endParaRPr>
          </a:p>
          <a:p>
            <a:endParaRPr lang="en-US" sz="1100" dirty="0">
              <a:solidFill>
                <a:schemeClr val="bg2"/>
              </a:solidFill>
              <a:latin typeface="Fira Sans Condensed" panose="020B0503050000020004" pitchFamily="34" charset="0"/>
            </a:endParaRPr>
          </a:p>
        </p:txBody>
      </p:sp>
      <p:sp>
        <p:nvSpPr>
          <p:cNvPr id="12" name="Rectangle 11">
            <a:extLst>
              <a:ext uri="{FF2B5EF4-FFF2-40B4-BE49-F238E27FC236}">
                <a16:creationId xmlns:a16="http://schemas.microsoft.com/office/drawing/2014/main" id="{3DFD6C7E-E0DA-0C8A-98DE-712F81E6B164}"/>
              </a:ext>
            </a:extLst>
          </p:cNvPr>
          <p:cNvSpPr/>
          <p:nvPr/>
        </p:nvSpPr>
        <p:spPr>
          <a:xfrm>
            <a:off x="5264500" y="316417"/>
            <a:ext cx="1361819" cy="492573"/>
          </a:xfrm>
          <a:prstGeom prst="rect">
            <a:avLst/>
          </a:prstGeom>
          <a:ln>
            <a:solidFill>
              <a:srgbClr val="E36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white letter on a black background&#10;&#10;Description automatically generated with medium confidence">
            <a:extLst>
              <a:ext uri="{FF2B5EF4-FFF2-40B4-BE49-F238E27FC236}">
                <a16:creationId xmlns:a16="http://schemas.microsoft.com/office/drawing/2014/main" id="{D2E13E27-BCF8-17BB-F76C-953C0C3E02C4}"/>
              </a:ext>
            </a:extLst>
          </p:cNvPr>
          <p:cNvPicPr>
            <a:picLocks noChangeAspect="1"/>
          </p:cNvPicPr>
          <p:nvPr/>
        </p:nvPicPr>
        <p:blipFill>
          <a:blip r:embed="rId4"/>
          <a:stretch>
            <a:fillRect/>
          </a:stretch>
        </p:blipFill>
        <p:spPr>
          <a:xfrm>
            <a:off x="5509118" y="397032"/>
            <a:ext cx="1027564" cy="331345"/>
          </a:xfrm>
          <a:prstGeom prst="rect">
            <a:avLst/>
          </a:prstGeom>
        </p:spPr>
      </p:pic>
      <p:pic>
        <p:nvPicPr>
          <p:cNvPr id="5" name="Picture 4" descr="A picture containing tower&#10;&#10;Description automatically generated">
            <a:extLst>
              <a:ext uri="{FF2B5EF4-FFF2-40B4-BE49-F238E27FC236}">
                <a16:creationId xmlns:a16="http://schemas.microsoft.com/office/drawing/2014/main" id="{5E067637-17E0-3B40-40F6-B9E022BF0843}"/>
              </a:ext>
            </a:extLst>
          </p:cNvPr>
          <p:cNvPicPr>
            <a:picLocks noChangeAspect="1"/>
          </p:cNvPicPr>
          <p:nvPr/>
        </p:nvPicPr>
        <p:blipFill rotWithShape="1">
          <a:blip r:embed="rId5"/>
          <a:srcRect r="50000"/>
          <a:stretch/>
        </p:blipFill>
        <p:spPr>
          <a:xfrm rot="10800000" flipH="1" flipV="1">
            <a:off x="5693237" y="7453446"/>
            <a:ext cx="1164763" cy="2329526"/>
          </a:xfrm>
          <a:prstGeom prst="rect">
            <a:avLst/>
          </a:prstGeom>
        </p:spPr>
      </p:pic>
    </p:spTree>
    <p:extLst>
      <p:ext uri="{BB962C8B-B14F-4D97-AF65-F5344CB8AC3E}">
        <p14:creationId xmlns:p14="http://schemas.microsoft.com/office/powerpoint/2010/main" val="3949444873"/>
      </p:ext>
    </p:extLst>
  </p:cSld>
  <p:clrMapOvr>
    <a:masterClrMapping/>
  </p:clrMapOvr>
</p:sld>
</file>

<file path=ppt/theme/theme1.xml><?xml version="1.0" encoding="utf-8"?>
<a:theme xmlns:a="http://schemas.openxmlformats.org/drawingml/2006/main" name="CARE Theme">
  <a:themeElements>
    <a:clrScheme name="Custom 1">
      <a:dk1>
        <a:srgbClr val="FFFFFF"/>
      </a:dk1>
      <a:lt1>
        <a:srgbClr val="FFFFFF"/>
      </a:lt1>
      <a:dk2>
        <a:srgbClr val="E36F1E"/>
      </a:dk2>
      <a:lt2>
        <a:srgbClr val="1C1D30"/>
      </a:lt2>
      <a:accent1>
        <a:srgbClr val="E36F1E"/>
      </a:accent1>
      <a:accent2>
        <a:srgbClr val="F3B223"/>
      </a:accent2>
      <a:accent3>
        <a:srgbClr val="AA182C"/>
      </a:accent3>
      <a:accent4>
        <a:srgbClr val="68813C"/>
      </a:accent4>
      <a:accent5>
        <a:srgbClr val="510C76"/>
      </a:accent5>
      <a:accent6>
        <a:srgbClr val="004987"/>
      </a:accent6>
      <a:hlink>
        <a:srgbClr val="E36F1E"/>
      </a:hlink>
      <a:folHlink>
        <a:srgbClr val="1C1D3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E Theme" id="{EF471F54-2631-1547-A769-4E29E5C9C17C}" vid="{54C1A16E-03E0-BA4E-9083-1BE39FB110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881857-b5a6-489c-8638-fd3451bb75a3">
      <Terms xmlns="http://schemas.microsoft.com/office/infopath/2007/PartnerControls"/>
    </lcf76f155ced4ddcb4097134ff3c332f>
    <TaxCatchAll xmlns="7437b709-f289-4d90-9f78-a7219ff9d846" xsi:nil="true"/>
    <MediaLengthInSeconds xmlns="5f881857-b5a6-489c-8638-fd3451bb75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B99898D2F49F4784511DC5419C237A" ma:contentTypeVersion="15" ma:contentTypeDescription="Create a new document." ma:contentTypeScope="" ma:versionID="8fbcdfa91e668b76970652ec171fb380">
  <xsd:schema xmlns:xsd="http://www.w3.org/2001/XMLSchema" xmlns:xs="http://www.w3.org/2001/XMLSchema" xmlns:p="http://schemas.microsoft.com/office/2006/metadata/properties" xmlns:ns2="5f881857-b5a6-489c-8638-fd3451bb75a3" xmlns:ns3="7437b709-f289-4d90-9f78-a7219ff9d846" targetNamespace="http://schemas.microsoft.com/office/2006/metadata/properties" ma:root="true" ma:fieldsID="1bb43e2bed187e445bc42125f9943a67" ns2:_="" ns3:_="">
    <xsd:import namespace="5f881857-b5a6-489c-8638-fd3451bb75a3"/>
    <xsd:import namespace="7437b709-f289-4d90-9f78-a7219ff9d8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81857-b5a6-489c-8638-fd3451bb75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3c6d8ff-8d6f-4438-9589-c3c43329623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37b709-f289-4d90-9f78-a7219ff9d84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1585134-752f-4637-9ed8-5128a7108246}" ma:internalName="TaxCatchAll" ma:showField="CatchAllData" ma:web="7437b709-f289-4d90-9f78-a7219ff9d84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5C97EE-539F-4DA0-9BD9-20BE95435AA0}">
  <ds:schemaRefs>
    <ds:schemaRef ds:uri="http://schemas.microsoft.com/sharepoint/v3/contenttype/forms"/>
  </ds:schemaRefs>
</ds:datastoreItem>
</file>

<file path=customXml/itemProps2.xml><?xml version="1.0" encoding="utf-8"?>
<ds:datastoreItem xmlns:ds="http://schemas.openxmlformats.org/officeDocument/2006/customXml" ds:itemID="{81D15ECC-B07E-48F8-9756-427A65C0E4F9}">
  <ds:schemaRefs>
    <ds:schemaRef ds:uri="7437b709-f289-4d90-9f78-a7219ff9d846"/>
    <ds:schemaRef ds:uri="http://purl.org/dc/term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5f881857-b5a6-489c-8638-fd3451bb75a3"/>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28E0E8A3-F135-4A57-B783-EC8745A77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881857-b5a6-489c-8638-fd3451bb75a3"/>
    <ds:schemaRef ds:uri="7437b709-f289-4d90-9f78-a7219ff9d8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CARE Theme</Template>
  <TotalTime>3396</TotalTime>
  <Words>1076</Words>
  <Application>Microsoft Office PowerPoint</Application>
  <PresentationFormat>A4 Paper (210x297 mm)</PresentationFormat>
  <Paragraphs>53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Fira Sans Condensed</vt:lpstr>
      <vt:lpstr>Roboto</vt:lpstr>
      <vt:lpstr>CARE Theme</vt:lpstr>
      <vt:lpstr>Job Opportunity</vt:lpstr>
      <vt:lpstr>Job 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Lewis</dc:creator>
  <cp:lastModifiedBy>Vireaknorin Leakhena</cp:lastModifiedBy>
  <cp:revision>81</cp:revision>
  <cp:lastPrinted>2023-09-12T03:35:12Z</cp:lastPrinted>
  <dcterms:created xsi:type="dcterms:W3CDTF">2016-09-20T16:59:30Z</dcterms:created>
  <dcterms:modified xsi:type="dcterms:W3CDTF">2024-05-16T04:05:44Z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0x010100F9B99898D2F49F4784511DC5419C237A</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lpwstr/>
  </property>
</Properties>
</file>